
<file path=[Content_Types].xml><?xml version="1.0" encoding="utf-8"?>
<Types xmlns="http://schemas.openxmlformats.org/package/2006/content-types">
  <Default Extension="emf" ContentType="image/x-em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modernComment_116_8FAFF754.xml" ContentType="application/vnd.ms-powerpoint.comments+xml"/>
  <Override PartName="/ppt/comments/modernComment_11C_6C078C0B.xml" ContentType="application/vnd.ms-powerpoint.comments+xml"/>
  <Override PartName="/ppt/comments/modernComment_117_C972F78B.xml" ContentType="application/vnd.ms-powerpoint.comments+xml"/>
  <Override PartName="/ppt/comments/modernComment_11D_38664379.xml" ContentType="application/vnd.ms-powerpoint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8" r:id="rId2"/>
    <p:sldId id="278" r:id="rId3"/>
    <p:sldId id="284" r:id="rId4"/>
    <p:sldId id="276" r:id="rId5"/>
    <p:sldId id="279" r:id="rId6"/>
    <p:sldId id="285" r:id="rId7"/>
    <p:sldId id="280" r:id="rId8"/>
    <p:sldId id="281" r:id="rId9"/>
    <p:sldId id="272" r:id="rId10"/>
    <p:sldId id="266" r:id="rId11"/>
    <p:sldId id="282" r:id="rId12"/>
    <p:sldId id="261" r:id="rId13"/>
    <p:sldId id="262" r:id="rId14"/>
    <p:sldId id="274" r:id="rId15"/>
    <p:sldId id="264" r:id="rId16"/>
    <p:sldId id="265" r:id="rId17"/>
    <p:sldId id="273" r:id="rId18"/>
    <p:sldId id="267" r:id="rId19"/>
    <p:sldId id="269" r:id="rId20"/>
    <p:sldId id="286" r:id="rId21"/>
    <p:sldId id="270" r:id="rId22"/>
    <p:sldId id="287" r:id="rId23"/>
    <p:sldId id="283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B83391C-96F1-7A50-C3C1-53720EBE7EA3}" name="exogeek" initials="AA" userId="exogeek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133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8/10/relationships/authors" Target="authors.xml"/></Relationships>
</file>

<file path=ppt/comments/modernComment_116_8FAFF75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CDC3E39-623B-48F2-849B-9F5B352EA3C9}" authorId="{9B83391C-96F1-7A50-C3C1-53720EBE7EA3}" created="2024-03-04T13:02:57.006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410674004" sldId="278"/>
      <ac:spMk id="3" creationId="{00000000-0000-0000-0000-000000000000}"/>
      <ac:txMk cp="0">
        <ac:context len="1345" hash="1028707957"/>
      </ac:txMk>
    </ac:txMkLst>
    <p188:pos x="4556160" y="935205"/>
    <p188:txBody>
      <a:bodyPr/>
      <a:lstStyle/>
      <a:p>
        <a:r>
          <a:rPr lang="sr-Cyrl-RS"/>
          <a:t>Platforma</a:t>
        </a:r>
      </a:p>
    </p188:txBody>
  </p188:cm>
  <p188:cm id="{B4649311-72C7-4C7A-9557-95F827F60C54}" authorId="{9B83391C-96F1-7A50-C3C1-53720EBE7EA3}" created="2024-03-04T13:04:41.89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410674004" sldId="278"/>
      <ac:spMk id="3" creationId="{00000000-0000-0000-0000-000000000000}"/>
      <ac:txMk cp="0">
        <ac:context len="1345" hash="1028707957"/>
      </ac:txMk>
    </ac:txMkLst>
    <p188:pos x="4251360" y="1781025"/>
    <p188:txBody>
      <a:bodyPr/>
      <a:lstStyle/>
      <a:p>
        <a:r>
          <a:rPr lang="sr-Cyrl-RS"/>
          <a:t>Moze biti lokalni(hardverslki) i virtuelni (softverski)</a:t>
        </a:r>
      </a:p>
    </p188:txBody>
  </p188:cm>
  <p188:cm id="{B7EAD1C4-6068-48FB-B3E1-E0B4E8DFE506}" authorId="{9B83391C-96F1-7A50-C3C1-53720EBE7EA3}" created="2024-03-04T13:05:36.314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410674004" sldId="278"/>
      <ac:spMk id="3" creationId="{00000000-0000-0000-0000-000000000000}"/>
      <ac:txMk cp="262" len="26">
        <ac:context len="1345" hash="1028707957"/>
      </ac:txMk>
    </ac:txMkLst>
    <p188:pos x="3809400" y="2733525"/>
    <p188:txBody>
      <a:bodyPr/>
      <a:lstStyle/>
      <a:p>
        <a:r>
          <a:rPr lang="sr-Cyrl-RS"/>
          <a:t>Hrdverski je kartica za lpfr a softverski je fajl za vpfr</a:t>
        </a:r>
      </a:p>
    </p188:txBody>
  </p188:cm>
  <p188:cm id="{5E92CF62-E386-4455-BDC3-D83C9E0FAC43}" authorId="{9B83391C-96F1-7A50-C3C1-53720EBE7EA3}" created="2024-03-04T13:06:25.931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410674004" sldId="278"/>
      <ac:spMk id="3" creationId="{00000000-0000-0000-0000-000000000000}"/>
      <ac:txMk cp="604" len="216">
        <ac:context len="1345" hash="1028707957"/>
      </ac:txMk>
    </ac:txMkLst>
    <p188:pos x="10393080" y="3213585"/>
    <p188:txBody>
      <a:bodyPr/>
      <a:lstStyle/>
      <a:p>
        <a:r>
          <a:rPr lang="sr-Cyrl-RS"/>
          <a:t>Nalazi se u sklopu bezbjedonosnog elementa</a:t>
        </a:r>
      </a:p>
    </p188:txBody>
  </p188:cm>
</p188:cmLst>
</file>

<file path=ppt/comments/modernComment_117_C972F78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A4289F8-3DD2-401A-A9C8-1D41537E6B9C}" authorId="{9B83391C-96F1-7A50-C3C1-53720EBE7EA3}" created="2024-03-04T13:08:41.659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379754891" sldId="279"/>
      <ac:spMk id="3" creationId="{00000000-0000-0000-0000-000000000000}"/>
      <ac:txMk cp="738" len="18">
        <ac:context len="866" hash="813329358"/>
      </ac:txMk>
    </ac:txMkLst>
    <p188:pos x="1546860" y="3712824"/>
    <p188:txBody>
      <a:bodyPr/>
      <a:lstStyle/>
      <a:p>
        <a:r>
          <a:rPr lang="sr-Cyrl-RS"/>
          <a:t>Ponistavanje je inicirano da se izbaci. Mozda ni ovdje ne treba, a mozda da se ostavi da ne bi bilo dodatnih pitanja. </a:t>
        </a:r>
      </a:p>
    </p188:txBody>
  </p188:cm>
</p188:cmLst>
</file>

<file path=ppt/comments/modernComment_11C_6C078C0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4C519B7-CCA4-4DD1-9491-1708751F5493}" authorId="{9B83391C-96F1-7A50-C3C1-53720EBE7EA3}" created="2024-03-04T13:02:57.006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812433931" sldId="284"/>
      <ac:spMk id="3" creationId="{00000000-0000-0000-0000-000000000000}"/>
      <ac:txMk cp="0">
        <ac:context len="1345" hash="1028707957"/>
      </ac:txMk>
    </ac:txMkLst>
    <p188:pos x="4556160" y="935205"/>
    <p188:txBody>
      <a:bodyPr/>
      <a:lstStyle/>
      <a:p>
        <a:r>
          <a:rPr lang="sr-Cyrl-RS"/>
          <a:t>Platforma</a:t>
        </a:r>
      </a:p>
    </p188:txBody>
  </p188:cm>
  <p188:cm id="{123BBE5A-A61C-40F2-8506-4DDE35588F3B}" authorId="{9B83391C-96F1-7A50-C3C1-53720EBE7EA3}" created="2024-03-04T13:04:41.89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812433931" sldId="284"/>
      <ac:spMk id="3" creationId="{00000000-0000-0000-0000-000000000000}"/>
      <ac:txMk cp="0">
        <ac:context len="1345" hash="1028707957"/>
      </ac:txMk>
    </ac:txMkLst>
    <p188:pos x="4251360" y="1781025"/>
    <p188:txBody>
      <a:bodyPr/>
      <a:lstStyle/>
      <a:p>
        <a:r>
          <a:rPr lang="sr-Cyrl-RS"/>
          <a:t>Moze biti lokalni(hardverslki) i virtuelni (softverski)</a:t>
        </a:r>
      </a:p>
    </p188:txBody>
  </p188:cm>
  <p188:cm id="{BA40349B-B6C2-4561-B475-BA1C4737823C}" authorId="{9B83391C-96F1-7A50-C3C1-53720EBE7EA3}" created="2024-03-04T13:05:36.314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812433931" sldId="284"/>
      <ac:spMk id="3" creationId="{00000000-0000-0000-0000-000000000000}"/>
      <ac:txMk cp="262" len="26">
        <ac:context len="1345" hash="1028707957"/>
      </ac:txMk>
    </ac:txMkLst>
    <p188:pos x="3809400" y="2733525"/>
    <p188:txBody>
      <a:bodyPr/>
      <a:lstStyle/>
      <a:p>
        <a:r>
          <a:rPr lang="sr-Cyrl-RS"/>
          <a:t>Hrdverski je kartica za lpfr a softverski je fajl za vpfr</a:t>
        </a:r>
      </a:p>
    </p188:txBody>
  </p188:cm>
  <p188:cm id="{618AD456-908E-49A9-A56D-5DBDA110D979}" authorId="{9B83391C-96F1-7A50-C3C1-53720EBE7EA3}" created="2024-03-04T13:06:25.931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812433931" sldId="284"/>
      <ac:spMk id="3" creationId="{00000000-0000-0000-0000-000000000000}"/>
      <ac:txMk cp="604" len="216">
        <ac:context len="1345" hash="1028707957"/>
      </ac:txMk>
    </ac:txMkLst>
    <p188:pos x="10393080" y="3213585"/>
    <p188:txBody>
      <a:bodyPr/>
      <a:lstStyle/>
      <a:p>
        <a:r>
          <a:rPr lang="sr-Cyrl-RS"/>
          <a:t>Nalazi se u sklopu bezbjedonosnog elementa</a:t>
        </a:r>
      </a:p>
    </p188:txBody>
  </p188:cm>
</p188:cmLst>
</file>

<file path=ppt/comments/modernComment_11D_3866437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B4594E5-545D-48B2-ACDF-66CCEAA5F9AB}" authorId="{9B83391C-96F1-7A50-C3C1-53720EBE7EA3}" created="2024-03-04T13:08:41.659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946226041" sldId="285"/>
      <ac:spMk id="3" creationId="{00000000-0000-0000-0000-000000000000}"/>
      <ac:txMk cp="92" len="18">
        <ac:context len="220" hash="1300451077"/>
      </ac:txMk>
    </ac:txMkLst>
    <p188:pos x="1546860" y="3712824"/>
    <p188:txBody>
      <a:bodyPr/>
      <a:lstStyle/>
      <a:p>
        <a:r>
          <a:rPr lang="sr-Cyrl-RS"/>
          <a:t>Ponistavanje je inicirano da se izbaci. Mozda ni ovdje ne treba, a mozda da se ostavi da ne bi bilo dodatnih pitanja. 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Cyrl-B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6A9D90-3767-4960-AB16-C4B34CE6B9BF}" type="datetimeFigureOut">
              <a:rPr lang="sr-Cyrl-BA" smtClean="0"/>
              <a:t>15.5.2024.</a:t>
            </a:fld>
            <a:endParaRPr lang="sr-Cyrl-B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Cyrl-B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Cyrl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Cyrl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44FF66-DC71-47FC-A94A-F8D8FDD330DD}" type="slidenum">
              <a:rPr lang="sr-Cyrl-BA" smtClean="0"/>
              <a:t>‹#›</a:t>
            </a:fld>
            <a:endParaRPr lang="sr-Cyrl-BA"/>
          </a:p>
        </p:txBody>
      </p:sp>
    </p:spTree>
    <p:extLst>
      <p:ext uri="{BB962C8B-B14F-4D97-AF65-F5344CB8AC3E}">
        <p14:creationId xmlns:p14="http://schemas.microsoft.com/office/powerpoint/2010/main" val="256640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66189-366F-40C1-A898-B867375D309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6156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66189-366F-40C1-A898-B867375D309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9087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66189-366F-40C1-A898-B867375D309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9857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66189-366F-40C1-A898-B867375D309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2489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66189-366F-40C1-A898-B867375D309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3980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66189-366F-40C1-A898-B867375D309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5945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66189-366F-40C1-A898-B867375D309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483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66189-366F-40C1-A898-B867375D309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161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66189-366F-40C1-A898-B867375D309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0648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B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66189-366F-40C1-A898-B867375D309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610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66189-366F-40C1-A898-B867375D309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7762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66189-366F-40C1-A898-B867375D309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2180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66189-366F-40C1-A898-B867375D309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066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B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66189-366F-40C1-A898-B867375D309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3035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66189-366F-40C1-A898-B867375D309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11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368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013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224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419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94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542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088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05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593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631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281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1FBF5-2EA4-428B-B3E2-E425E4BEFE66}" type="datetimeFigureOut">
              <a:rPr lang="en-US" smtClean="0"/>
              <a:t>5/15/2024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32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6_8FAFF754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C_6C078C0B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microsoft.com/office/2018/10/relationships/comments" Target="../comments/modernComment_117_C972F78B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microsoft.com/office/2018/10/relationships/comments" Target="../comments/modernComment_11D_3866437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fif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861C10-6865-426F-86D3-82DE5966D1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2601158"/>
            <a:ext cx="6858000" cy="1368914"/>
          </a:xfrm>
        </p:spPr>
        <p:txBody>
          <a:bodyPr>
            <a:normAutofit fontScale="90000"/>
          </a:bodyPr>
          <a:lstStyle/>
          <a:p>
            <a:br>
              <a:rPr lang="az-Cyrl-AZ" dirty="0"/>
            </a:br>
            <a:br>
              <a:rPr lang="sr-Latn-BA" dirty="0"/>
            </a:br>
            <a:br>
              <a:rPr lang="sr-Latn-BA" dirty="0"/>
            </a:br>
            <a:br>
              <a:rPr lang="sr-Latn-BA" dirty="0"/>
            </a:br>
            <a:br>
              <a:rPr lang="sr-Latn-BA" dirty="0"/>
            </a:br>
            <a:r>
              <a:rPr lang="az-Cyrl-AZ" b="1" dirty="0"/>
              <a:t>Фискализација </a:t>
            </a:r>
            <a:br>
              <a:rPr lang="en-US" b="1" dirty="0"/>
            </a:br>
            <a:r>
              <a:rPr lang="sr-Cyrl-BA" b="1" dirty="0"/>
              <a:t>у Републици Српској</a:t>
            </a:r>
            <a:endParaRPr lang="en-US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FF55E0-C2F9-4DAB-8A27-21292736AF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430927"/>
            <a:ext cx="6858000" cy="1841642"/>
          </a:xfrm>
        </p:spPr>
        <p:txBody>
          <a:bodyPr>
            <a:normAutofit/>
          </a:bodyPr>
          <a:lstStyle/>
          <a:p>
            <a:endParaRPr lang="sr-Cyrl-BA" dirty="0">
              <a:solidFill>
                <a:srgbClr val="FF0000"/>
              </a:solidFill>
            </a:endParaRPr>
          </a:p>
          <a:p>
            <a:endParaRPr lang="sr-Cyrl-B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1339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remote, device&#10;&#10;Description automatically generated">
            <a:extLst>
              <a:ext uri="{FF2B5EF4-FFF2-40B4-BE49-F238E27FC236}">
                <a16:creationId xmlns:a16="http://schemas.microsoft.com/office/drawing/2014/main" id="{AD0EA2E7-4943-482A-ABA0-39FDEB580E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1373" y="1432910"/>
            <a:ext cx="1243013" cy="14859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804491-DF08-43DD-B4D5-96B8390F3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2873" y="1232361"/>
            <a:ext cx="7146745" cy="943499"/>
          </a:xfrm>
        </p:spPr>
        <p:txBody>
          <a:bodyPr>
            <a:normAutofit fontScale="90000"/>
          </a:bodyPr>
          <a:lstStyle/>
          <a:p>
            <a:r>
              <a:rPr lang="az-Cyrl-AZ" b="1" dirty="0"/>
              <a:t>Електронски Фискални </a:t>
            </a:r>
            <a:br>
              <a:rPr lang="sr-Latn-BA" b="1" dirty="0"/>
            </a:br>
            <a:r>
              <a:rPr lang="az-Cyrl-AZ" b="1" dirty="0"/>
              <a:t>Уређај – ЕФУ</a:t>
            </a:r>
            <a:br>
              <a:rPr lang="az-Cyrl-AZ" dirty="0"/>
            </a:br>
            <a:endParaRPr lang="en-US" sz="1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5CC19C-B64A-4465-9011-526D136EF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1" y="2125265"/>
            <a:ext cx="5629275" cy="403583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endParaRPr lang="sr-Latn-BA" sz="18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just">
              <a:lnSpc>
                <a:spcPct val="100000"/>
              </a:lnSpc>
              <a:spcBef>
                <a:spcPts val="450"/>
              </a:spcBef>
            </a:pPr>
            <a:r>
              <a:rPr lang="ru-RU" sz="1800" b="1" dirty="0">
                <a:solidFill>
                  <a:srgbClr val="000000"/>
                </a:solidFill>
                <a:latin typeface="Calibri" panose="020F0502020204030204" pitchFamily="34" charset="0"/>
              </a:rPr>
              <a:t>ЕФУ</a:t>
            </a:r>
            <a:r>
              <a:rPr lang="ru-RU" sz="1800" dirty="0">
                <a:solidFill>
                  <a:srgbClr val="000000"/>
                </a:solidFill>
                <a:latin typeface="Calibri" panose="020F0502020204030204" pitchFamily="34" charset="0"/>
              </a:rPr>
              <a:t> је скуп компоненти чија је сврха евидентирање промета и издавање фискалног рачуна. Те компоненте јесу ЕСИР, ПФР и БЕ.</a:t>
            </a:r>
          </a:p>
          <a:p>
            <a:pPr algn="just">
              <a:lnSpc>
                <a:spcPct val="100000"/>
              </a:lnSpc>
              <a:spcBef>
                <a:spcPts val="450"/>
              </a:spcBef>
            </a:pPr>
            <a:r>
              <a:rPr lang="ru-RU" sz="1800" dirty="0">
                <a:solidFill>
                  <a:srgbClr val="000000"/>
                </a:solidFill>
                <a:latin typeface="Calibri" panose="020F0502020204030204" pitchFamily="34" charset="0"/>
              </a:rPr>
              <a:t>Електронски систем за издавање рачуна (</a:t>
            </a:r>
            <a:r>
              <a:rPr lang="ru-RU" sz="1800" b="1" dirty="0">
                <a:solidFill>
                  <a:srgbClr val="000000"/>
                </a:solidFill>
                <a:latin typeface="Calibri" panose="020F0502020204030204" pitchFamily="34" charset="0"/>
              </a:rPr>
              <a:t>ЕСИР</a:t>
            </a:r>
            <a:r>
              <a:rPr lang="ru-RU" sz="1800" dirty="0">
                <a:solidFill>
                  <a:srgbClr val="000000"/>
                </a:solidFill>
                <a:latin typeface="Calibri" panose="020F0502020204030204" pitchFamily="34" charset="0"/>
              </a:rPr>
              <a:t>) јесте каса за продају у коју се уносе артикли, врши наплата и издају рачуни. </a:t>
            </a:r>
          </a:p>
          <a:p>
            <a:pPr algn="just">
              <a:lnSpc>
                <a:spcPct val="100000"/>
              </a:lnSpc>
              <a:spcBef>
                <a:spcPts val="450"/>
              </a:spcBef>
            </a:pPr>
            <a:r>
              <a:rPr lang="ru-RU" sz="1800" dirty="0">
                <a:solidFill>
                  <a:srgbClr val="000000"/>
                </a:solidFill>
                <a:latin typeface="Calibri" panose="020F0502020204030204" pitchFamily="34" charset="0"/>
              </a:rPr>
              <a:t>Процесор фискалних рачуна (</a:t>
            </a:r>
            <a:r>
              <a:rPr lang="ru-RU" sz="1800" b="1" dirty="0">
                <a:solidFill>
                  <a:srgbClr val="000000"/>
                </a:solidFill>
                <a:latin typeface="Calibri" panose="020F0502020204030204" pitchFamily="34" charset="0"/>
              </a:rPr>
              <a:t>ПФР</a:t>
            </a:r>
            <a:r>
              <a:rPr lang="ru-RU" sz="1800" dirty="0">
                <a:solidFill>
                  <a:srgbClr val="000000"/>
                </a:solidFill>
                <a:latin typeface="Calibri" panose="020F0502020204030204" pitchFamily="34" charset="0"/>
              </a:rPr>
              <a:t>) јесте намјенско рјешење у сврху фискализације. ПФР прима информације од ЕСИР-а, форматира их и примјењује безбједоносне елемете, те као такве враћа пореском обвезнику у циљу издавања фискалног рачуна. </a:t>
            </a:r>
          </a:p>
          <a:p>
            <a:pPr algn="just">
              <a:lnSpc>
                <a:spcPct val="100000"/>
              </a:lnSpc>
              <a:spcBef>
                <a:spcPts val="450"/>
              </a:spcBef>
            </a:pPr>
            <a:r>
              <a:rPr lang="ru-RU" sz="1800" dirty="0">
                <a:solidFill>
                  <a:srgbClr val="000000"/>
                </a:solidFill>
                <a:latin typeface="Calibri" panose="020F0502020204030204" pitchFamily="34" charset="0"/>
              </a:rPr>
              <a:t>Безбједоносни елемент (</a:t>
            </a:r>
            <a:r>
              <a:rPr lang="ru-RU" sz="1800" b="1" dirty="0">
                <a:solidFill>
                  <a:srgbClr val="000000"/>
                </a:solidFill>
                <a:latin typeface="Calibri" panose="020F0502020204030204" pitchFamily="34" charset="0"/>
              </a:rPr>
              <a:t>БЕ</a:t>
            </a:r>
            <a:r>
              <a:rPr lang="ru-RU" sz="1800" dirty="0">
                <a:solidFill>
                  <a:srgbClr val="000000"/>
                </a:solidFill>
                <a:latin typeface="Calibri" panose="020F0502020204030204" pitchFamily="34" charset="0"/>
              </a:rPr>
              <a:t>) је дигитални цертификат који ради на принципу јавно/приватних сигурносних кључева и његова основна функција је да шифрира податке, као и ауторизује компоненте система.</a:t>
            </a:r>
          </a:p>
        </p:txBody>
      </p:sp>
      <p:pic>
        <p:nvPicPr>
          <p:cNvPr id="8" name="Picture 7" descr="Graphical user interface&#10;&#10;Description automatically generated">
            <a:extLst>
              <a:ext uri="{FF2B5EF4-FFF2-40B4-BE49-F238E27FC236}">
                <a16:creationId xmlns:a16="http://schemas.microsoft.com/office/drawing/2014/main" id="{80B3DFE5-9EA4-4D99-8442-9E65CC261D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310" y="4598598"/>
            <a:ext cx="1200150" cy="914400"/>
          </a:xfrm>
          <a:prstGeom prst="rect">
            <a:avLst/>
          </a:prstGeom>
        </p:spPr>
      </p:pic>
      <p:pic>
        <p:nvPicPr>
          <p:cNvPr id="10" name="Picture 9" descr="Graphical user interface&#10;&#10;Description automatically generated">
            <a:extLst>
              <a:ext uri="{FF2B5EF4-FFF2-40B4-BE49-F238E27FC236}">
                <a16:creationId xmlns:a16="http://schemas.microsoft.com/office/drawing/2014/main" id="{13748536-2DA0-46B6-8EB8-33DD5427AE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567" y="3164561"/>
            <a:ext cx="1123183" cy="1280985"/>
          </a:xfrm>
          <a:prstGeom prst="rect">
            <a:avLst/>
          </a:prstGeom>
        </p:spPr>
      </p:pic>
      <p:pic>
        <p:nvPicPr>
          <p:cNvPr id="12" name="Picture 11" descr="Graphical user interface, diagram, website&#10;&#10;Description automatically generated">
            <a:extLst>
              <a:ext uri="{FF2B5EF4-FFF2-40B4-BE49-F238E27FC236}">
                <a16:creationId xmlns:a16="http://schemas.microsoft.com/office/drawing/2014/main" id="{B56058C0-9432-4760-A807-3AE9839F09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4971" y="4532185"/>
            <a:ext cx="1069298" cy="943499"/>
          </a:xfrm>
          <a:prstGeom prst="rect">
            <a:avLst/>
          </a:prstGeom>
        </p:spPr>
      </p:pic>
      <p:pic>
        <p:nvPicPr>
          <p:cNvPr id="14" name="Picture 13" descr="A close-up of a logo&#10;&#10;Description automatically generated with medium confidence">
            <a:extLst>
              <a:ext uri="{FF2B5EF4-FFF2-40B4-BE49-F238E27FC236}">
                <a16:creationId xmlns:a16="http://schemas.microsoft.com/office/drawing/2014/main" id="{A4F12F97-150D-4AEC-92FB-9CEC4720C2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9619" y="2686050"/>
            <a:ext cx="45720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98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31095"/>
            <a:ext cx="7886700" cy="542952"/>
          </a:xfrm>
        </p:spPr>
        <p:txBody>
          <a:bodyPr>
            <a:noAutofit/>
          </a:bodyPr>
          <a:lstStyle/>
          <a:p>
            <a:pPr algn="ctr"/>
            <a:r>
              <a:rPr lang="sr-Cyrl-BA" sz="3600" b="1" dirty="0"/>
              <a:t>Процесор фискалних рачуна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8158"/>
            <a:ext cx="7886700" cy="4111003"/>
          </a:xfrm>
        </p:spPr>
        <p:txBody>
          <a:bodyPr>
            <a:normAutofit fontScale="92500" lnSpcReduction="10000"/>
          </a:bodyPr>
          <a:lstStyle/>
          <a:p>
            <a:r>
              <a:rPr lang="sr-Cyrl-BA" sz="1600" dirty="0"/>
              <a:t>Електронски фискални уређај може да користи локални процесор фискалних рачуна (правило) или виртуелни процесор фискалних рачуна (изузеци). </a:t>
            </a:r>
          </a:p>
          <a:p>
            <a:r>
              <a:rPr lang="sr-Cyrl-BA" sz="1600" dirty="0"/>
              <a:t>Пореска управа утврђује дјелатности код којих може да се користи виртуелни процесор и то су:</a:t>
            </a:r>
          </a:p>
          <a:p>
            <a:r>
              <a:rPr lang="sr-Cyrl-BA" sz="1600" dirty="0"/>
              <a:t>интернет продаја</a:t>
            </a:r>
            <a:endParaRPr lang="sr-Latn-BA" sz="1600" dirty="0"/>
          </a:p>
          <a:p>
            <a:r>
              <a:rPr lang="sr-Cyrl-BA" sz="1600" dirty="0"/>
              <a:t>Продаја путем поште</a:t>
            </a:r>
          </a:p>
          <a:p>
            <a:r>
              <a:rPr lang="sr-Cyrl-BA" sz="1600" dirty="0"/>
              <a:t>Продаја путем самонаплатних уређаја</a:t>
            </a:r>
          </a:p>
          <a:p>
            <a:pPr marL="0" indent="0">
              <a:buNone/>
            </a:pPr>
            <a:endParaRPr lang="sr-Cyrl-BA" sz="1600" dirty="0"/>
          </a:p>
          <a:p>
            <a:r>
              <a:rPr lang="sr-Cyrl-BA" sz="1600" dirty="0"/>
              <a:t>Обвезник фискализације дужан је да у моменту промета сваки рачун обради посредством процесора фискалних рачуна и безбједностног елемента у реалном времену. </a:t>
            </a:r>
          </a:p>
          <a:p>
            <a:r>
              <a:rPr lang="sr-Cyrl-BA" sz="1600" dirty="0"/>
              <a:t>У случају прекида интернет везе обвезник издаје рачуне али их доставља Пореској управи по успостављању најкасније у року од пет дана од издавања појединачног фискалног рачуна. </a:t>
            </a:r>
          </a:p>
          <a:p>
            <a:r>
              <a:rPr lang="sr-Cyrl-BA" sz="1600" dirty="0"/>
              <a:t>Након достављања рачуна обвезник нема више обавезу чувања рачуна у интерној меморији. </a:t>
            </a:r>
          </a:p>
          <a:p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3117748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96E88F8C-62B6-4BD1-AEBD-8110579676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869182"/>
            <a:ext cx="7955280" cy="20655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9CABA33-FEAE-4C65-88F9-BA50332F0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711355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sr-Cyrl-BA" sz="4000" b="1" dirty="0"/>
              <a:t> Полу-онлајн</a:t>
            </a:r>
            <a:endParaRPr lang="en-US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A8F149-5040-4689-B0A4-C333FF56B3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307" y="4131197"/>
            <a:ext cx="8879681" cy="1688579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450"/>
              </a:spcBef>
              <a:buNone/>
            </a:pPr>
            <a:r>
              <a:rPr lang="az-Cyrl-AZ" sz="1500" b="1" dirty="0">
                <a:solidFill>
                  <a:srgbClr val="000000"/>
                </a:solidFill>
                <a:latin typeface="Calibri" panose="020F0502020204030204" pitchFamily="34" charset="0"/>
              </a:rPr>
              <a:t>Издавање рачуна на мултифункционалном уређејима- ЕФУ</a:t>
            </a:r>
            <a:r>
              <a:rPr lang="az-Cyrl-AZ" sz="1500" dirty="0">
                <a:solidFill>
                  <a:srgbClr val="000000"/>
                </a:solidFill>
                <a:latin typeface="Calibri" panose="020F0502020204030204" pitchFamily="34" charset="0"/>
              </a:rPr>
              <a:t>:</a:t>
            </a:r>
          </a:p>
          <a:p>
            <a:pPr marL="257175" indent="-257175">
              <a:lnSpc>
                <a:spcPct val="12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az-Cyrl-AZ" sz="1500" dirty="0">
                <a:solidFill>
                  <a:srgbClr val="000000"/>
                </a:solidFill>
                <a:latin typeface="Calibri" panose="020F0502020204030204" pitchFamily="34" charset="0"/>
              </a:rPr>
              <a:t>Продавац уноси промет у ЕСИР на основу одабира купца</a:t>
            </a:r>
          </a:p>
          <a:p>
            <a:pPr marL="257175" indent="-257175">
              <a:lnSpc>
                <a:spcPct val="12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az-Cyrl-AZ" sz="1500" dirty="0">
                <a:solidFill>
                  <a:srgbClr val="000000"/>
                </a:solidFill>
                <a:latin typeface="Calibri" panose="020F0502020204030204" pitchFamily="34" charset="0"/>
              </a:rPr>
              <a:t>ЕСИР шаље податке о промету у локални ПФР који прима рачун и користећи безбједоносни елемент га фискализује</a:t>
            </a:r>
          </a:p>
          <a:p>
            <a:pPr marL="257175" indent="-257175">
              <a:lnSpc>
                <a:spcPct val="12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az-Cyrl-AZ" sz="1500" dirty="0">
                <a:solidFill>
                  <a:srgbClr val="000000"/>
                </a:solidFill>
                <a:latin typeface="Calibri" panose="020F0502020204030204" pitchFamily="34" charset="0"/>
              </a:rPr>
              <a:t>Локални ПФР истовремено штампа рачун са </a:t>
            </a:r>
            <a:r>
              <a:rPr lang="bs-Latn-BA" sz="1500" dirty="0">
                <a:solidFill>
                  <a:srgbClr val="000000"/>
                </a:solidFill>
                <a:latin typeface="Calibri" panose="020F0502020204030204" pitchFamily="34" charset="0"/>
              </a:rPr>
              <a:t>QR</a:t>
            </a:r>
            <a:r>
              <a:rPr lang="az-Cyrl-AZ" sz="1500" dirty="0">
                <a:solidFill>
                  <a:srgbClr val="000000"/>
                </a:solidFill>
                <a:latin typeface="Calibri" panose="020F0502020204030204" pitchFamily="34" charset="0"/>
              </a:rPr>
              <a:t> кодом и пријављује промет у СУФ</a:t>
            </a:r>
          </a:p>
          <a:p>
            <a:pPr marL="257175" indent="-257175">
              <a:lnSpc>
                <a:spcPct val="12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az-Cyrl-AZ" sz="1500" dirty="0">
                <a:solidFill>
                  <a:srgbClr val="000000"/>
                </a:solidFill>
                <a:latin typeface="Calibri" panose="020F0502020204030204" pitchFamily="34" charset="0"/>
              </a:rPr>
              <a:t>Купац преузима фискални рачун који је тренутно провјерљив, скенирањем </a:t>
            </a:r>
            <a:r>
              <a:rPr lang="bs-Latn-BA" sz="1500" dirty="0">
                <a:solidFill>
                  <a:srgbClr val="000000"/>
                </a:solidFill>
                <a:latin typeface="Calibri" panose="020F0502020204030204" pitchFamily="34" charset="0"/>
              </a:rPr>
              <a:t>QR</a:t>
            </a:r>
            <a:r>
              <a:rPr lang="az-Cyrl-AZ" sz="1500" dirty="0">
                <a:solidFill>
                  <a:srgbClr val="000000"/>
                </a:solidFill>
                <a:latin typeface="Calibri" panose="020F0502020204030204" pitchFamily="34" charset="0"/>
              </a:rPr>
              <a:t> кода</a:t>
            </a:r>
          </a:p>
        </p:txBody>
      </p:sp>
    </p:spTree>
    <p:extLst>
      <p:ext uri="{BB962C8B-B14F-4D97-AF65-F5344CB8AC3E}">
        <p14:creationId xmlns:p14="http://schemas.microsoft.com/office/powerpoint/2010/main" val="26822421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DFB28AB8-8611-431D-A3FC-50900BED68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868556"/>
            <a:ext cx="7886700" cy="23237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9CABA33-FEAE-4C65-88F9-BA50332F0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42993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sr-Cyrl-BA" sz="4000" b="1" dirty="0"/>
              <a:t>Онлајн</a:t>
            </a:r>
            <a:endParaRPr lang="en-US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A8F149-5040-4689-B0A4-C333FF56B3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4370183"/>
            <a:ext cx="7057654" cy="165660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450"/>
              </a:spcBef>
              <a:buNone/>
            </a:pPr>
            <a:r>
              <a:rPr lang="ru-RU" sz="1500" b="1" dirty="0">
                <a:solidFill>
                  <a:srgbClr val="000000"/>
                </a:solidFill>
                <a:latin typeface="Calibri" panose="020F0502020204030204" pitchFamily="34" charset="0"/>
              </a:rPr>
              <a:t>Издавање рачуна у интернет трговини</a:t>
            </a:r>
            <a:r>
              <a:rPr lang="ru-RU" sz="1500" dirty="0">
                <a:solidFill>
                  <a:srgbClr val="000000"/>
                </a:solidFill>
                <a:latin typeface="Calibri" panose="020F0502020204030204" pitchFamily="34" charset="0"/>
              </a:rPr>
              <a:t>:</a:t>
            </a:r>
          </a:p>
          <a:p>
            <a:pPr marL="257175" indent="-257175">
              <a:lnSpc>
                <a:spcPct val="10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ru-RU" sz="1500" dirty="0">
                <a:solidFill>
                  <a:srgbClr val="000000"/>
                </a:solidFill>
                <a:latin typeface="Calibri" panose="020F0502020204030204" pitchFamily="34" charset="0"/>
              </a:rPr>
              <a:t>Интернет купац врши плаћање производа или услуга</a:t>
            </a:r>
          </a:p>
          <a:p>
            <a:pPr marL="257175" indent="-257175">
              <a:lnSpc>
                <a:spcPct val="10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ru-RU" sz="1500" dirty="0">
                <a:solidFill>
                  <a:srgbClr val="000000"/>
                </a:solidFill>
                <a:latin typeface="Calibri" panose="020F0502020204030204" pitchFamily="34" charset="0"/>
              </a:rPr>
              <a:t>Интернет продавница користи БЕ како би дигитално потписала промет</a:t>
            </a:r>
          </a:p>
          <a:p>
            <a:pPr marL="257175" indent="-257175">
              <a:lnSpc>
                <a:spcPct val="10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ru-RU" sz="1500" dirty="0">
                <a:solidFill>
                  <a:srgbClr val="000000"/>
                </a:solidFill>
                <a:latin typeface="Calibri" panose="020F0502020204030204" pitchFamily="34" charset="0"/>
              </a:rPr>
              <a:t>Виртуелни ПФР прима промет и креира рачун са Q</a:t>
            </a:r>
            <a:r>
              <a:rPr lang="bs-Latn-BA" sz="1500" dirty="0">
                <a:solidFill>
                  <a:srgbClr val="000000"/>
                </a:solidFill>
                <a:latin typeface="Calibri" panose="020F0502020204030204" pitchFamily="34" charset="0"/>
              </a:rPr>
              <a:t>R</a:t>
            </a:r>
            <a:r>
              <a:rPr lang="ru-RU" sz="1500" dirty="0">
                <a:solidFill>
                  <a:srgbClr val="000000"/>
                </a:solidFill>
                <a:latin typeface="Calibri" panose="020F0502020204030204" pitchFamily="34" charset="0"/>
              </a:rPr>
              <a:t> кодом </a:t>
            </a:r>
          </a:p>
          <a:p>
            <a:pPr marL="257175" indent="-257175">
              <a:lnSpc>
                <a:spcPct val="10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ru-RU" sz="1500" dirty="0">
                <a:solidFill>
                  <a:srgbClr val="000000"/>
                </a:solidFill>
                <a:latin typeface="Calibri" panose="020F0502020204030204" pitchFamily="34" charset="0"/>
              </a:rPr>
              <a:t>Виртуелни ПФР шаље промет у СУФ и шаље фискални рачун у интернет продавницу</a:t>
            </a:r>
          </a:p>
          <a:p>
            <a:pPr marL="257175" indent="-257175">
              <a:lnSpc>
                <a:spcPct val="10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ru-RU" sz="1500" dirty="0">
                <a:solidFill>
                  <a:srgbClr val="000000"/>
                </a:solidFill>
                <a:latin typeface="Calibri" panose="020F0502020204030204" pitchFamily="34" charset="0"/>
              </a:rPr>
              <a:t>Интернет продавница шаље електронски рачун купцу путем нпр. емаил-а</a:t>
            </a:r>
            <a:endParaRPr lang="en-US" sz="15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107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04491-DF08-43DD-B4D5-96B8390F3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145" y="684722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sr-Cyrl-BA" sz="4000" b="1" dirty="0"/>
              <a:t>Фискални рачун 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5CC19C-B64A-4465-9011-526D136EF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59231"/>
            <a:ext cx="6400801" cy="4092533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>
                <a:solidFill>
                  <a:srgbClr val="000000"/>
                </a:solidFill>
              </a:rPr>
              <a:t>Елементи фискалног рачуна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500" b="1" dirty="0">
                <a:solidFill>
                  <a:srgbClr val="000000"/>
                </a:solidFill>
              </a:rPr>
              <a:t>Основне информације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>
                <a:solidFill>
                  <a:srgbClr val="000000"/>
                </a:solidFill>
              </a:rPr>
              <a:t>ЈИБ, Назив ПО, Адреса, ИД продавца, продајног мјеста, ИД купца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500" b="1" dirty="0">
                <a:solidFill>
                  <a:srgbClr val="000000"/>
                </a:solidFill>
              </a:rPr>
              <a:t>Артикли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>
                <a:solidFill>
                  <a:srgbClr val="000000"/>
                </a:solidFill>
              </a:rPr>
              <a:t>Производи и услуге користе идентификаторе у складу са глобалним каталогом (БАР КОД), те уколико глобални идентификатор не постоји користи се јединствени код.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500" b="1" dirty="0">
                <a:solidFill>
                  <a:srgbClr val="000000"/>
                </a:solidFill>
              </a:rPr>
              <a:t>Начин плаћања и износ попуста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>
                <a:solidFill>
                  <a:srgbClr val="000000"/>
                </a:solidFill>
              </a:rPr>
              <a:t>Плаћање готовином, картицама, ваучерима, чековима итд. Износ на рачуну може да буде истовремено плаћен са више начина плаћања.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500" b="1" dirty="0">
                <a:solidFill>
                  <a:srgbClr val="000000"/>
                </a:solidFill>
              </a:rPr>
              <a:t>ПФР подаци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>
                <a:solidFill>
                  <a:srgbClr val="000000"/>
                </a:solidFill>
              </a:rPr>
              <a:t>Служе за идентификацију јединственог рачуна уколико је Q</a:t>
            </a:r>
            <a:r>
              <a:rPr lang="bs-Latn-BA" sz="1500" dirty="0">
                <a:solidFill>
                  <a:srgbClr val="000000"/>
                </a:solidFill>
              </a:rPr>
              <a:t>R</a:t>
            </a:r>
            <a:r>
              <a:rPr lang="ru-RU" sz="1500" dirty="0">
                <a:solidFill>
                  <a:srgbClr val="000000"/>
                </a:solidFill>
              </a:rPr>
              <a:t> код оштећен. Подразумијева јединствени број рачуна, вријеме издавања, као и бројаче рачуна.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bs-Latn-BA" sz="1500" b="1" dirty="0">
                <a:solidFill>
                  <a:srgbClr val="000000"/>
                </a:solidFill>
              </a:rPr>
              <a:t>QR</a:t>
            </a:r>
            <a:r>
              <a:rPr lang="ru-RU" sz="1500" b="1" dirty="0">
                <a:solidFill>
                  <a:srgbClr val="000000"/>
                </a:solidFill>
              </a:rPr>
              <a:t> код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>
                <a:solidFill>
                  <a:srgbClr val="000000"/>
                </a:solidFill>
              </a:rPr>
              <a:t>Јединствени идентификатор који сваком рачуну даје дигитални идентитет, што подразумјева да не могу бити два иста </a:t>
            </a:r>
            <a:r>
              <a:rPr lang="bs-Latn-BA" sz="1500" dirty="0">
                <a:solidFill>
                  <a:srgbClr val="000000"/>
                </a:solidFill>
              </a:rPr>
              <a:t>QR</a:t>
            </a:r>
            <a:r>
              <a:rPr lang="ru-RU" sz="1500" dirty="0">
                <a:solidFill>
                  <a:srgbClr val="000000"/>
                </a:solidFill>
              </a:rPr>
              <a:t> кода.</a:t>
            </a:r>
            <a:endParaRPr lang="en-US" sz="1500" dirty="0">
              <a:solidFill>
                <a:srgbClr val="0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3746D6-BF02-4978-A74E-65C1F52205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3007" y="1098763"/>
            <a:ext cx="2039556" cy="477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00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04491-DF08-43DD-B4D5-96B8390F3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937" y="755744"/>
            <a:ext cx="7886700" cy="1152956"/>
          </a:xfrm>
        </p:spPr>
        <p:txBody>
          <a:bodyPr/>
          <a:lstStyle/>
          <a:p>
            <a:pPr algn="ctr"/>
            <a:r>
              <a:rPr lang="bs-Latn-BA" sz="3800" b="1" dirty="0"/>
              <a:t>QR </a:t>
            </a:r>
            <a:r>
              <a:rPr lang="sr-Cyrl-BA" sz="3800" b="1" dirty="0"/>
              <a:t>Код </a:t>
            </a:r>
            <a:br>
              <a:rPr lang="sr-Cyrl-BA" dirty="0"/>
            </a:br>
            <a:endParaRPr lang="en-US" sz="21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5CC19C-B64A-4465-9011-526D136EF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378405"/>
            <a:ext cx="5761759" cy="3402281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ru-RU" sz="1600" dirty="0">
                <a:solidFill>
                  <a:srgbClr val="000000"/>
                </a:solidFill>
                <a:latin typeface="Calibri" panose="020F0502020204030204" pitchFamily="34" charset="0"/>
              </a:rPr>
              <a:t>Сви подаци који су садржани на Q</a:t>
            </a:r>
            <a:r>
              <a:rPr lang="bs-Latn-BA" sz="1600" dirty="0">
                <a:solidFill>
                  <a:srgbClr val="000000"/>
                </a:solidFill>
                <a:latin typeface="Calibri" panose="020F0502020204030204" pitchFamily="34" charset="0"/>
              </a:rPr>
              <a:t>R</a:t>
            </a:r>
            <a:r>
              <a:rPr lang="ru-RU" sz="1600" dirty="0">
                <a:solidFill>
                  <a:srgbClr val="000000"/>
                </a:solidFill>
                <a:latin typeface="Calibri" panose="020F0502020204030204" pitchFamily="34" charset="0"/>
              </a:rPr>
              <a:t> коду су заштићени највишим степеном енкрипције и читљиви су искључиво на систему ПУ. </a:t>
            </a: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ru-RU" sz="1600" dirty="0">
                <a:solidFill>
                  <a:srgbClr val="000000"/>
                </a:solidFill>
                <a:latin typeface="Calibri" panose="020F0502020204030204" pitchFamily="34" charset="0"/>
              </a:rPr>
              <a:t>На Q</a:t>
            </a:r>
            <a:r>
              <a:rPr lang="bs-Latn-BA" sz="1600" dirty="0">
                <a:solidFill>
                  <a:srgbClr val="000000"/>
                </a:solidFill>
                <a:latin typeface="Calibri" panose="020F0502020204030204" pitchFamily="34" charset="0"/>
              </a:rPr>
              <a:t>R</a:t>
            </a:r>
            <a:r>
              <a:rPr lang="ru-RU" sz="1600" dirty="0">
                <a:solidFill>
                  <a:srgbClr val="000000"/>
                </a:solidFill>
                <a:latin typeface="Calibri" panose="020F0502020204030204" pitchFamily="34" charset="0"/>
              </a:rPr>
              <a:t> коду се налази више сетова података од којих су најважнији пословни подаци о привредном субјекту, износима и порезима, те информација о сигурносном елементу</a:t>
            </a: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ru-RU" sz="1600" dirty="0">
                <a:solidFill>
                  <a:srgbClr val="000000"/>
                </a:solidFill>
                <a:latin typeface="Calibri" panose="020F0502020204030204" pitchFamily="34" charset="0"/>
              </a:rPr>
              <a:t>Сваки издати Q</a:t>
            </a:r>
            <a:r>
              <a:rPr lang="bs-Latn-BA" sz="1600" dirty="0">
                <a:solidFill>
                  <a:srgbClr val="000000"/>
                </a:solidFill>
                <a:latin typeface="Calibri" panose="020F0502020204030204" pitchFamily="34" charset="0"/>
              </a:rPr>
              <a:t>R</a:t>
            </a:r>
            <a:r>
              <a:rPr lang="ru-RU" sz="1600" dirty="0">
                <a:solidFill>
                  <a:srgbClr val="000000"/>
                </a:solidFill>
                <a:latin typeface="Calibri" panose="020F0502020204030204" pitchFamily="34" charset="0"/>
              </a:rPr>
              <a:t> код је дио блокчејна, који омогућава да се подаци о непријављеном промету доставе систему Пореске Управе</a:t>
            </a: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ru-RU" sz="1600" dirty="0">
                <a:solidFill>
                  <a:srgbClr val="000000"/>
                </a:solidFill>
                <a:latin typeface="Calibri" panose="020F0502020204030204" pitchFamily="34" charset="0"/>
              </a:rPr>
              <a:t>У случају оштећења Q</a:t>
            </a:r>
            <a:r>
              <a:rPr lang="bs-Latn-BA" sz="1600" dirty="0">
                <a:solidFill>
                  <a:srgbClr val="000000"/>
                </a:solidFill>
                <a:latin typeface="Calibri" panose="020F0502020204030204" pitchFamily="34" charset="0"/>
              </a:rPr>
              <a:t>R</a:t>
            </a:r>
            <a:r>
              <a:rPr lang="ru-RU" sz="1600" dirty="0">
                <a:solidFill>
                  <a:srgbClr val="000000"/>
                </a:solidFill>
                <a:latin typeface="Calibri" panose="020F0502020204030204" pitchFamily="34" charset="0"/>
              </a:rPr>
              <a:t> кода, постоје подаци о ПФР-у, са којима се могу очитати подаци из Q</a:t>
            </a:r>
            <a:r>
              <a:rPr lang="bs-Latn-BA" sz="1600" dirty="0">
                <a:solidFill>
                  <a:srgbClr val="000000"/>
                </a:solidFill>
                <a:latin typeface="Calibri" panose="020F0502020204030204" pitchFamily="34" charset="0"/>
              </a:rPr>
              <a:t>R</a:t>
            </a:r>
            <a:r>
              <a:rPr lang="ru-RU" sz="1600" dirty="0">
                <a:solidFill>
                  <a:srgbClr val="000000"/>
                </a:solidFill>
                <a:latin typeface="Calibri" panose="020F0502020204030204" pitchFamily="34" charset="0"/>
              </a:rPr>
              <a:t> кода.</a:t>
            </a:r>
          </a:p>
          <a:p>
            <a:pPr marL="0" indent="0">
              <a:lnSpc>
                <a:spcPct val="110000"/>
              </a:lnSpc>
              <a:spcBef>
                <a:spcPts val="450"/>
              </a:spcBef>
              <a:buNone/>
            </a:pPr>
            <a:endParaRPr lang="en-US" sz="135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8C0DA0-0809-4BEE-8CA1-1CBBD3B52B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0409" y="2378404"/>
            <a:ext cx="2494004" cy="251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160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04491-DF08-43DD-B4D5-96B8390F3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832332"/>
            <a:ext cx="7886700" cy="1325563"/>
          </a:xfrm>
        </p:spPr>
        <p:txBody>
          <a:bodyPr>
            <a:normAutofit/>
          </a:bodyPr>
          <a:lstStyle/>
          <a:p>
            <a:r>
              <a:rPr lang="ru-RU" sz="3600" b="1" dirty="0"/>
              <a:t>Провјера рачуна - скенирање Q</a:t>
            </a:r>
            <a:r>
              <a:rPr lang="bs-Latn-BA" sz="3600" b="1" dirty="0"/>
              <a:t>R</a:t>
            </a:r>
            <a:r>
              <a:rPr lang="ru-RU" sz="3600" b="1" dirty="0"/>
              <a:t> кода</a:t>
            </a:r>
            <a:br>
              <a:rPr lang="ru-RU" sz="3600" b="1" dirty="0"/>
            </a:br>
            <a:r>
              <a:rPr lang="ru-RU" sz="1400" b="1" dirty="0"/>
              <a:t>(члан 12.)</a:t>
            </a:r>
            <a:endParaRPr lang="en-US" sz="14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5CC19C-B64A-4465-9011-526D136EF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8826" y="1912669"/>
            <a:ext cx="4060124" cy="3478481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ru-RU" sz="1350" dirty="0">
                <a:solidFill>
                  <a:srgbClr val="000000"/>
                </a:solidFill>
                <a:latin typeface="Calibri" panose="020F0502020204030204" pitchFamily="34" charset="0"/>
              </a:rPr>
              <a:t>Сваки рачун је одмах по издавању могуће провјерити путем интернет апликације без обзира да ли је промет са рачуна послат у ПУ.</a:t>
            </a: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ru-RU" sz="1350" dirty="0">
                <a:solidFill>
                  <a:srgbClr val="000000"/>
                </a:solidFill>
                <a:latin typeface="Calibri" panose="020F0502020204030204" pitchFamily="34" charset="0"/>
              </a:rPr>
              <a:t>Уколико промет није послат ПУ, приликом провјере рачуна неће бити исказани артикли. </a:t>
            </a: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ru-RU" sz="1350" dirty="0">
                <a:solidFill>
                  <a:srgbClr val="000000"/>
                </a:solidFill>
                <a:latin typeface="Calibri" panose="020F0502020204030204" pitchFamily="34" charset="0"/>
              </a:rPr>
              <a:t>Приликом провјере рачуна треба да постоје механизми који могу да идентификују да ли је скенирани рачун аутентичан или фалсификат</a:t>
            </a: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ru-RU" sz="1350" dirty="0">
                <a:solidFill>
                  <a:srgbClr val="000000"/>
                </a:solidFill>
                <a:latin typeface="Calibri" panose="020F0502020204030204" pitchFamily="34" charset="0"/>
              </a:rPr>
              <a:t>Приликом скенирања, купац има опције да пријави рачун као фалсификован – купац је у том случају инспектор.</a:t>
            </a: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ru-RU" sz="1350" dirty="0">
                <a:solidFill>
                  <a:srgbClr val="000000"/>
                </a:solidFill>
                <a:latin typeface="Calibri" panose="020F0502020204030204" pitchFamily="34" charset="0"/>
              </a:rPr>
              <a:t>Могу се развити и многе друге функције у циљу интеракције купца са ПУ приликом скенирања Q</a:t>
            </a:r>
            <a:r>
              <a:rPr lang="bs-Latn-BA" sz="1350" dirty="0">
                <a:solidFill>
                  <a:srgbClr val="000000"/>
                </a:solidFill>
                <a:latin typeface="Calibri" panose="020F0502020204030204" pitchFamily="34" charset="0"/>
              </a:rPr>
              <a:t>R</a:t>
            </a:r>
            <a:r>
              <a:rPr lang="ru-RU" sz="1350" dirty="0">
                <a:solidFill>
                  <a:srgbClr val="000000"/>
                </a:solidFill>
                <a:latin typeface="Calibri" panose="020F0502020204030204" pitchFamily="34" charset="0"/>
              </a:rPr>
              <a:t> кода.</a:t>
            </a:r>
          </a:p>
        </p:txBody>
      </p:sp>
      <p:pic>
        <p:nvPicPr>
          <p:cNvPr id="13" name="Picture 12" descr="primer1.jpg">
            <a:extLst>
              <a:ext uri="{FF2B5EF4-FFF2-40B4-BE49-F238E27FC236}">
                <a16:creationId xmlns:a16="http://schemas.microsoft.com/office/drawing/2014/main" id="{7463A209-4B59-4C7D-940A-83BABC394D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66" y="4073127"/>
            <a:ext cx="2380260" cy="940814"/>
          </a:xfrm>
          <a:prstGeom prst="rect">
            <a:avLst/>
          </a:prstGeom>
        </p:spPr>
      </p:pic>
      <p:pic>
        <p:nvPicPr>
          <p:cNvPr id="14" name="Picture 3" descr="mobile-scan-barcode-md.png">
            <a:extLst>
              <a:ext uri="{FF2B5EF4-FFF2-40B4-BE49-F238E27FC236}">
                <a16:creationId xmlns:a16="http://schemas.microsoft.com/office/drawing/2014/main" id="{E695999F-658D-40E1-8BE2-B3741949784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795" y="2157895"/>
            <a:ext cx="1749886" cy="154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4CADDD-1F59-4C32-913B-8BB2991E346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9433" r="-2149" b="5668"/>
          <a:stretch/>
        </p:blipFill>
        <p:spPr>
          <a:xfrm>
            <a:off x="7031952" y="1843614"/>
            <a:ext cx="2025748" cy="3357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5533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04491-DF08-43DD-B4D5-96B8390F3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992297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/>
              <a:t>Провјера рачуна - скенирање Q</a:t>
            </a:r>
            <a:r>
              <a:rPr lang="bs-Latn-BA" sz="4000" b="1" dirty="0"/>
              <a:t>R</a:t>
            </a:r>
            <a:r>
              <a:rPr lang="ru-RU" sz="4000" b="1" dirty="0"/>
              <a:t> кода</a:t>
            </a:r>
            <a:br>
              <a:rPr lang="ru-RU" dirty="0"/>
            </a:br>
            <a:endParaRPr lang="en-US" sz="21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AFDC398-3D52-424E-B2BC-735923D803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086306"/>
            <a:ext cx="8039100" cy="140255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az-Cyrl-AZ" sz="1800" dirty="0">
                <a:latin typeface="Calibri" panose="020F0502020204030204" pitchFamily="34" charset="0"/>
              </a:rPr>
              <a:t>Највећи допринос скенирања </a:t>
            </a:r>
            <a:r>
              <a:rPr lang="bs-Latn-BA" sz="1800" dirty="0">
                <a:latin typeface="Calibri" panose="020F0502020204030204" pitchFamily="34" charset="0"/>
              </a:rPr>
              <a:t>Q</a:t>
            </a:r>
            <a:r>
              <a:rPr lang="az-Cyrl-AZ" sz="1800" dirty="0">
                <a:latin typeface="Calibri" panose="020F0502020204030204" pitchFamily="34" charset="0"/>
              </a:rPr>
              <a:t>Р кода је у ситуацијиама прекида онлајн конекције са ПУ, јер купац приликом скенирања </a:t>
            </a:r>
            <a:r>
              <a:rPr lang="bs-Latn-BA" sz="1800" dirty="0">
                <a:latin typeface="Calibri" panose="020F0502020204030204" pitchFamily="34" charset="0"/>
              </a:rPr>
              <a:t>Q</a:t>
            </a:r>
            <a:r>
              <a:rPr lang="az-Cyrl-AZ" sz="1800" dirty="0">
                <a:latin typeface="Calibri" panose="020F0502020204030204" pitchFamily="34" charset="0"/>
              </a:rPr>
              <a:t>Р кода извјештава ПУ о детаљима извршеног промета, који ће се након успоставе конекције упоредити са посланим подацима из Процесора фискалних рачуна (ПФР)</a:t>
            </a:r>
            <a:endParaRPr lang="en-US" sz="1800" dirty="0"/>
          </a:p>
        </p:txBody>
      </p:sp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7CAE76BD-DCF9-417E-B0F0-296E23C2BE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264" y="3469358"/>
            <a:ext cx="6971186" cy="239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2435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04491-DF08-43DD-B4D5-96B8390F3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73016"/>
            <a:ext cx="8066033" cy="994172"/>
          </a:xfrm>
        </p:spPr>
        <p:txBody>
          <a:bodyPr>
            <a:noAutofit/>
          </a:bodyPr>
          <a:lstStyle/>
          <a:p>
            <a:pPr algn="just"/>
            <a:r>
              <a:rPr lang="ru-RU" sz="3600" b="1" dirty="0"/>
              <a:t>Систем за управљање фискализацијом - СУФ</a:t>
            </a:r>
            <a:endParaRPr lang="en-US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5CC19C-B64A-4465-9011-526D136EF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125266"/>
            <a:ext cx="6059496" cy="3953255"/>
          </a:xfrm>
        </p:spPr>
        <p:txBody>
          <a:bodyPr>
            <a:normAutofit fontScale="70000" lnSpcReduction="20000"/>
          </a:bodyPr>
          <a:lstStyle/>
          <a:p>
            <a:pPr marL="257175" indent="-257175">
              <a:lnSpc>
                <a:spcPct val="11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ru-RU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То је систем преко којег Пореска управа врши управљање, праћење и надзор промета, као и комплетног система фискализације у Републици.</a:t>
            </a:r>
          </a:p>
          <a:p>
            <a:pPr marL="257175" indent="-257175">
              <a:lnSpc>
                <a:spcPct val="11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ru-RU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У СУФ-у се налазе ажурни подаци пореских обвезника. </a:t>
            </a:r>
          </a:p>
          <a:p>
            <a:pPr marL="257175" indent="-257175">
              <a:lnSpc>
                <a:spcPct val="11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ru-RU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Систем посједује алгоритме како би се могао пратити комплетан промет на територији Републике Српске. </a:t>
            </a:r>
          </a:p>
          <a:p>
            <a:pPr marL="257175" indent="-257175">
              <a:lnSpc>
                <a:spcPct val="11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ru-RU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У сврху надзора систем обезбјеђује инспекцијски надзор са радног мјеста. </a:t>
            </a:r>
          </a:p>
          <a:p>
            <a:pPr marL="257175" indent="-257175">
              <a:lnSpc>
                <a:spcPct val="11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</a:rPr>
              <a:t>Систем функционише на </a:t>
            </a:r>
            <a:r>
              <a:rPr lang="sr-Latn-BA" dirty="0">
                <a:solidFill>
                  <a:srgbClr val="000000"/>
                </a:solidFill>
                <a:latin typeface="Calibri" panose="020F0502020204030204" pitchFamily="34" charset="0"/>
              </a:rPr>
              <a:t>„block chain“</a:t>
            </a:r>
            <a:r>
              <a:rPr lang="sr-Cyrl-BA" dirty="0">
                <a:solidFill>
                  <a:srgbClr val="000000"/>
                </a:solidFill>
                <a:latin typeface="Calibri" panose="020F0502020204030204" pitchFamily="34" charset="0"/>
              </a:rPr>
              <a:t> технологији</a:t>
            </a:r>
            <a:endParaRPr lang="ru-RU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Picture 5" descr="A picture containing text, indoor, electronics&#10;&#10;Description automatically generated">
            <a:extLst>
              <a:ext uri="{FF2B5EF4-FFF2-40B4-BE49-F238E27FC236}">
                <a16:creationId xmlns:a16="http://schemas.microsoft.com/office/drawing/2014/main" id="{72C05C06-67C3-4333-919E-2ACCCC17C8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146" y="1821823"/>
            <a:ext cx="2163737" cy="1650686"/>
          </a:xfrm>
          <a:prstGeom prst="rect">
            <a:avLst/>
          </a:prstGeom>
        </p:spPr>
      </p:pic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AE7F9082-045F-40B8-84DA-AFB9A570CB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665" y="4493386"/>
            <a:ext cx="2125980" cy="1116140"/>
          </a:xfrm>
          <a:prstGeom prst="rect">
            <a:avLst/>
          </a:prstGeom>
        </p:spPr>
      </p:pic>
      <p:pic>
        <p:nvPicPr>
          <p:cNvPr id="10" name="Picture 9" descr="A screen shot of a computer&#10;&#10;Description automatically generated with low confidence">
            <a:extLst>
              <a:ext uri="{FF2B5EF4-FFF2-40B4-BE49-F238E27FC236}">
                <a16:creationId xmlns:a16="http://schemas.microsoft.com/office/drawing/2014/main" id="{ABFF0D7D-AD1C-48BD-AF3A-E0AF0D7410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665" y="3299753"/>
            <a:ext cx="2125980" cy="1062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0358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C0A9B-94C3-4D38-993E-4EC2B2F2D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31094"/>
            <a:ext cx="7886700" cy="504424"/>
          </a:xfrm>
        </p:spPr>
        <p:txBody>
          <a:bodyPr>
            <a:noAutofit/>
          </a:bodyPr>
          <a:lstStyle/>
          <a:p>
            <a:pPr algn="ctr"/>
            <a:r>
              <a:rPr lang="sr-Cyrl-BA" sz="3600" b="1" dirty="0"/>
              <a:t>Санкције</a:t>
            </a:r>
            <a:endParaRPr lang="en-US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0806D3-140E-4299-B469-F1B6ECF23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77560"/>
            <a:ext cx="7886700" cy="5013857"/>
          </a:xfrm>
        </p:spPr>
        <p:txBody>
          <a:bodyPr>
            <a:noAutofit/>
          </a:bodyPr>
          <a:lstStyle/>
          <a:p>
            <a:r>
              <a:rPr lang="sr-Cyrl-BA" sz="1600" dirty="0"/>
              <a:t>Мјера забране обављања дјелатности</a:t>
            </a:r>
          </a:p>
          <a:p>
            <a:r>
              <a:rPr lang="sr-Cyrl-BA" sz="1600" dirty="0"/>
              <a:t>Мјера отклањања неправилности </a:t>
            </a:r>
          </a:p>
          <a:p>
            <a:r>
              <a:rPr lang="sr-Cyrl-BA" sz="1600" dirty="0"/>
              <a:t>Новчана казна</a:t>
            </a:r>
          </a:p>
          <a:p>
            <a:endParaRPr lang="sr-Cyrl-BA" sz="1600" dirty="0"/>
          </a:p>
          <a:p>
            <a:r>
              <a:rPr lang="sr-Cyrl-BA" sz="1600" dirty="0"/>
              <a:t>Мјера забране обављања дјелатности-</a:t>
            </a:r>
          </a:p>
          <a:p>
            <a:r>
              <a:rPr lang="sr-Cyrl-BA" sz="1600" dirty="0"/>
              <a:t>Уколико инспектор утврди да обвезник фискализације у моменту промета не евидентира остварени промет, укључујући и примљене авансе за будући промет преко електронског фискалног уређаја изриче обвезнику мјеру забране обављања дјелатности  на период од 30 дана </a:t>
            </a:r>
          </a:p>
          <a:p>
            <a:r>
              <a:rPr lang="sr-Cyrl-BA" sz="1600" dirty="0"/>
              <a:t>У случају поновљеног прекршаја у року  од годину дана изриче се мјера забране обављања дјелатности у двоструком трајању. </a:t>
            </a:r>
          </a:p>
          <a:p>
            <a:r>
              <a:rPr lang="sr-Cyrl-BA" sz="1600" dirty="0"/>
              <a:t>За исти прекршај изриче се новчана казна у износу од 8.000 до 24.000 КМ, предузетнику од 4.000 до 12.000 КМ у двоструком трајању за поновљени прекршај</a:t>
            </a:r>
          </a:p>
          <a:p>
            <a:r>
              <a:rPr lang="sr-Cyrl-BA" sz="1600" dirty="0"/>
              <a:t>Мјера се неће извршити уколико обвезник у року од 48 сати од извршења прекршаја достави доказ да је платио изречену новчану казну.</a:t>
            </a:r>
          </a:p>
          <a:p>
            <a:pPr marL="0" indent="0">
              <a:buNone/>
            </a:pPr>
            <a:endParaRPr lang="sr-Cyrl-BA" sz="1600" dirty="0"/>
          </a:p>
        </p:txBody>
      </p:sp>
    </p:spTree>
    <p:extLst>
      <p:ext uri="{BB962C8B-B14F-4D97-AF65-F5344CB8AC3E}">
        <p14:creationId xmlns:p14="http://schemas.microsoft.com/office/powerpoint/2010/main" val="2744897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31094"/>
            <a:ext cx="7886700" cy="681653"/>
          </a:xfrm>
        </p:spPr>
        <p:txBody>
          <a:bodyPr>
            <a:normAutofit/>
          </a:bodyPr>
          <a:lstStyle/>
          <a:p>
            <a:pPr algn="ctr"/>
            <a:r>
              <a:rPr lang="sr-Cyrl-BA" sz="3600" b="1" dirty="0"/>
              <a:t>ПОЈМОВИ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655" y="1965837"/>
            <a:ext cx="7886700" cy="3846749"/>
          </a:xfrm>
        </p:spPr>
        <p:txBody>
          <a:bodyPr>
            <a:normAutofit fontScale="55000" lnSpcReduction="20000"/>
          </a:bodyPr>
          <a:lstStyle/>
          <a:p>
            <a:pPr lvl="0" algn="just"/>
            <a:r>
              <a:rPr lang="sr-Cyrl-RS" b="1" dirty="0"/>
              <a:t>БЕ</a:t>
            </a:r>
            <a:r>
              <a:rPr lang="sr-Cyrl-RS" dirty="0"/>
              <a:t> - безбједносни елемент је хардверски (картица) или софтверски елемент (фајл) који садржи електронски сертификат обвезника фискализације кога користи процесор фискалних рачуна за потписивање рачуна и Пореска управа како би се спријечило неовлашћено коришћење фискалних података који се преносе у Систем за управљање фискализацијом Пореске управе, као и за очување интегритета података;</a:t>
            </a:r>
            <a:endParaRPr lang="en-GB" dirty="0"/>
          </a:p>
          <a:p>
            <a:pPr lvl="0" algn="just"/>
            <a:r>
              <a:rPr lang="sr-Cyrl-RS" b="1" dirty="0"/>
              <a:t>Добављач</a:t>
            </a:r>
            <a:r>
              <a:rPr lang="sr-Cyrl-RS" dirty="0"/>
              <a:t> Добављач електронског система за издавање рачуна (ЕСИР) је привредно друштво или предузетник, који обвезнику фискализације испоручује хардверско или софтверско рјешење потребно за рад електронског фискалног уређаја одобреног од Пореске управе;</a:t>
            </a:r>
            <a:endParaRPr lang="en-GB" dirty="0"/>
          </a:p>
          <a:p>
            <a:pPr lvl="0" algn="just"/>
            <a:r>
              <a:rPr lang="sr-Cyrl-RS" b="1" dirty="0"/>
              <a:t>Пословни простор и пословне просторије</a:t>
            </a:r>
            <a:r>
              <a:rPr lang="sr-Cyrl-RS" dirty="0"/>
              <a:t> су затворени или отворени простор, сваки самонаплатни уређај – аутомат, али и свако покретно мјесто (возило, пловни објекат и сл.) које служи за обављање дјелатности (укључујући и дио или више дијелова једног пословног простора и/или пословних просторија), као и простор који обвезник фискализације, ради обављања дјелатности, користи само повремено или привремено; </a:t>
            </a:r>
            <a:endParaRPr lang="en-GB" dirty="0"/>
          </a:p>
          <a:p>
            <a:pPr lvl="0" algn="just"/>
            <a:r>
              <a:rPr lang="sr-Cyrl-RS" b="1" dirty="0"/>
              <a:t>Mјесто промета</a:t>
            </a:r>
            <a:r>
              <a:rPr lang="sr-Cyrl-RS" dirty="0"/>
              <a:t> је једна или више локација унутар пословног простора на којем порески обвезник врши наплату робе или услуге коју пружа </a:t>
            </a:r>
            <a:endParaRPr lang="en-GB" dirty="0"/>
          </a:p>
          <a:p>
            <a:pPr lvl="0" algn="just"/>
            <a:r>
              <a:rPr lang="sr-Cyrl-RS" b="1" dirty="0"/>
              <a:t>Плаћање</a:t>
            </a:r>
            <a:r>
              <a:rPr lang="sr-Cyrl-RS" dirty="0"/>
              <a:t> је готовинско и безготовинско измиривање обавеза за извршени промет робе или услуга, односно авансно измиривање обавеза за будући промет роба или услуга.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067400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C0A9B-94C3-4D38-993E-4EC2B2F2D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31094"/>
            <a:ext cx="7886700" cy="504424"/>
          </a:xfrm>
        </p:spPr>
        <p:txBody>
          <a:bodyPr>
            <a:noAutofit/>
          </a:bodyPr>
          <a:lstStyle/>
          <a:p>
            <a:pPr algn="ctr"/>
            <a:r>
              <a:rPr lang="sr-Cyrl-BA" sz="3600" b="1" dirty="0"/>
              <a:t>Санкције</a:t>
            </a:r>
            <a:endParaRPr lang="en-US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0806D3-140E-4299-B469-F1B6ECF23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35518"/>
            <a:ext cx="7886700" cy="501385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sr-Cyrl-BA" sz="825" dirty="0"/>
          </a:p>
          <a:p>
            <a:pPr algn="just"/>
            <a:r>
              <a:rPr lang="sr-Cyrl-BA" sz="1600" dirty="0"/>
              <a:t>Мјера отклањања неправилности </a:t>
            </a:r>
          </a:p>
          <a:p>
            <a:pPr algn="just"/>
            <a:r>
              <a:rPr lang="sr-Cyrl-BA" sz="1600" dirty="0"/>
              <a:t>Ако се у поступку надзора утврди </a:t>
            </a:r>
            <a:r>
              <a:rPr lang="sr-Cyrl-BA" sz="1600" dirty="0" err="1"/>
              <a:t>повреда</a:t>
            </a:r>
            <a:r>
              <a:rPr lang="sr-Cyrl-BA" sz="1600" dirty="0"/>
              <a:t> Закона о </a:t>
            </a:r>
            <a:r>
              <a:rPr lang="sr-Cyrl-BA" sz="1600" dirty="0" err="1"/>
              <a:t>фискализацији</a:t>
            </a:r>
            <a:r>
              <a:rPr lang="sr-Cyrl-BA" sz="1600" dirty="0"/>
              <a:t> или прописа донесених на основу њега, односно, неправилност у примјени тих прописа (осим обавезе евидентирања промета у моменту промета) обвезнику се налаже отклањање неправилности, а уколико обвезник не отклони неправилност у датом року изриче се мјера привремене забране обављања дјелатности и траје док се не </a:t>
            </a:r>
            <a:r>
              <a:rPr lang="sr-Cyrl-BA" sz="1600" dirty="0" err="1"/>
              <a:t>октлони</a:t>
            </a:r>
            <a:r>
              <a:rPr lang="sr-Cyrl-BA" sz="1600" dirty="0"/>
              <a:t> утврђена неправилност. </a:t>
            </a:r>
            <a:endParaRPr lang="sr-Latn-BA" sz="1600" dirty="0"/>
          </a:p>
          <a:p>
            <a:pPr algn="just"/>
            <a:r>
              <a:rPr lang="sr-Cyrl-BA" sz="1600" dirty="0"/>
              <a:t>Новчане казне</a:t>
            </a:r>
          </a:p>
          <a:p>
            <a:pPr algn="just"/>
            <a:r>
              <a:rPr lang="sr-Cyrl-BA" sz="1600" dirty="0"/>
              <a:t>У односу на обвезника утврђене су у распону од 2.500 – 7.500 КМ – предузетнике од 1.000 до 3.000 КМ – одговорна лица од 500 до 1.500 КМ</a:t>
            </a:r>
          </a:p>
          <a:p>
            <a:pPr algn="just"/>
            <a:r>
              <a:rPr lang="sr-Cyrl-BA" sz="1600" dirty="0"/>
              <a:t>У односу на Добављача електронског система за издавање рачуна – 5.000 до 15.000 КМ</a:t>
            </a:r>
          </a:p>
          <a:p>
            <a:pPr algn="just"/>
            <a:r>
              <a:rPr lang="sr-Cyrl-BA" sz="1600" dirty="0"/>
              <a:t>У односу на Оператера фискалног система – 10.000 до 30.000 КМ </a:t>
            </a:r>
          </a:p>
        </p:txBody>
      </p:sp>
    </p:spTree>
    <p:extLst>
      <p:ext uri="{BB962C8B-B14F-4D97-AF65-F5344CB8AC3E}">
        <p14:creationId xmlns:p14="http://schemas.microsoft.com/office/powerpoint/2010/main" val="10295560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D4D2E8-80BA-473A-8290-31A653886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31095"/>
            <a:ext cx="7886700" cy="542952"/>
          </a:xfrm>
        </p:spPr>
        <p:txBody>
          <a:bodyPr>
            <a:noAutofit/>
          </a:bodyPr>
          <a:lstStyle/>
          <a:p>
            <a:pPr algn="ctr"/>
            <a:r>
              <a:rPr lang="sr-Cyrl-BA" sz="3600" b="1" dirty="0"/>
              <a:t>Рокови и усклађивање</a:t>
            </a:r>
            <a:endParaRPr lang="en-US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1E883C-188C-4FEC-A849-107359B8F7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12400"/>
            <a:ext cx="7886700" cy="4797278"/>
          </a:xfrm>
        </p:spPr>
        <p:txBody>
          <a:bodyPr>
            <a:noAutofit/>
          </a:bodyPr>
          <a:lstStyle/>
          <a:p>
            <a:endParaRPr lang="sr-Cyrl-BA" sz="1600" dirty="0"/>
          </a:p>
          <a:p>
            <a:r>
              <a:rPr lang="sr-Cyrl-BA" sz="1600" dirty="0"/>
              <a:t>Правилник о динамици фискализације („Службени гласник Републике Српске“, број 26/24) </a:t>
            </a:r>
            <a:r>
              <a:rPr lang="en-US" sz="1600" dirty="0"/>
              <a:t> </a:t>
            </a:r>
            <a:endParaRPr lang="sr-Cyrl-BA" sz="1600" dirty="0"/>
          </a:p>
          <a:p>
            <a:r>
              <a:rPr lang="sr-Cyrl-BA" sz="1600" dirty="0"/>
              <a:t>Три групе обвезника:</a:t>
            </a:r>
          </a:p>
          <a:p>
            <a:r>
              <a:rPr lang="sr-Cyrl-BA" sz="1600" dirty="0"/>
              <a:t>Првој групи обвезника фискализације припадају сва лица која, у складу са раније важећим Законом о фискалним касама и у складу са важећим Законом и Уредбом о дјелатностима за чије обављање не постоји обавеза евидентирања промета преко електронског фискалног уређаја нису била изузета од фискализације, као и лица која се региструју за обављање истих дјелатности до објаве Јавног позива за прву групу.</a:t>
            </a:r>
            <a:endParaRPr lang="en-GB" sz="1600" dirty="0"/>
          </a:p>
          <a:p>
            <a:r>
              <a:rPr lang="sr-Cyrl-BA" sz="1600" dirty="0"/>
              <a:t>Другој групи обвезника фискализације припадају сва лица која су у складу са раније важећим Законом о фискалним каса била изузета од фискализације, а у складу са важећим Законом и Уредбом нису изузета, као и лица која се региструју за обављање истих дјелатности до објаве Јавног позива за другу групу.</a:t>
            </a:r>
          </a:p>
          <a:p>
            <a:r>
              <a:rPr lang="sr-Cyrl-BA" sz="1600" dirty="0"/>
              <a:t>Трећој групи обвезника припадају сви обвезници који се региструју  по протеку рокова предвиђених тим правилником. </a:t>
            </a:r>
          </a:p>
          <a:p>
            <a:endParaRPr lang="sr-Cyrl-BA" sz="1400" dirty="0"/>
          </a:p>
        </p:txBody>
      </p:sp>
    </p:spTree>
    <p:extLst>
      <p:ext uri="{BB962C8B-B14F-4D97-AF65-F5344CB8AC3E}">
        <p14:creationId xmlns:p14="http://schemas.microsoft.com/office/powerpoint/2010/main" val="1291380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D4D2E8-80BA-473A-8290-31A653886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31095"/>
            <a:ext cx="7886700" cy="542952"/>
          </a:xfrm>
        </p:spPr>
        <p:txBody>
          <a:bodyPr>
            <a:noAutofit/>
          </a:bodyPr>
          <a:lstStyle/>
          <a:p>
            <a:pPr algn="ctr"/>
            <a:r>
              <a:rPr lang="sr-Cyrl-BA" sz="3600" b="1" dirty="0"/>
              <a:t>Рокови и усклађивање</a:t>
            </a:r>
            <a:endParaRPr lang="en-US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1E883C-188C-4FEC-A849-107359B8F7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12400"/>
            <a:ext cx="7886700" cy="4797278"/>
          </a:xfrm>
        </p:spPr>
        <p:txBody>
          <a:bodyPr>
            <a:noAutofit/>
          </a:bodyPr>
          <a:lstStyle/>
          <a:p>
            <a:endParaRPr lang="sr-Cyrl-BA" sz="1800" dirty="0"/>
          </a:p>
          <a:p>
            <a:pPr algn="just"/>
            <a:r>
              <a:rPr lang="sr-Cyrl-BA" sz="1800" dirty="0"/>
              <a:t>Рокови: </a:t>
            </a:r>
          </a:p>
          <a:p>
            <a:pPr algn="just"/>
            <a:r>
              <a:rPr lang="sr-Cyrl-BA" sz="1800" dirty="0"/>
              <a:t>Јавни позив за прву групу објављен је 17. априла 2024. године.</a:t>
            </a:r>
          </a:p>
          <a:p>
            <a:pPr algn="just"/>
            <a:r>
              <a:rPr lang="sr-Cyrl-BA" sz="1800" dirty="0"/>
              <a:t>Рок за подношење захтјева за ову групу истиче 17. јуна 2024. године. </a:t>
            </a:r>
          </a:p>
          <a:p>
            <a:pPr algn="just"/>
            <a:r>
              <a:rPr lang="sr-Cyrl-BA" sz="1800" dirty="0"/>
              <a:t>Планирано је објављивање јавног позива за подношење захтјева за иницијалну фискализацију за другу групу 6 мјесеци од дана  ступања на снагу поменутог правилника за истим роком за подношење захтјева као и за прву групу (након 28. септембра). </a:t>
            </a:r>
          </a:p>
        </p:txBody>
      </p:sp>
    </p:spTree>
    <p:extLst>
      <p:ext uri="{BB962C8B-B14F-4D97-AF65-F5344CB8AC3E}">
        <p14:creationId xmlns:p14="http://schemas.microsoft.com/office/powerpoint/2010/main" val="22547410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31094"/>
            <a:ext cx="7886700" cy="3933424"/>
          </a:xfrm>
        </p:spPr>
        <p:txBody>
          <a:bodyPr/>
          <a:lstStyle/>
          <a:p>
            <a:pPr algn="ctr"/>
            <a:r>
              <a:rPr lang="sr-Cyrl-BA" b="1" dirty="0"/>
              <a:t>ХВАЛА ЗА ПАЖЊУ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24604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31094"/>
            <a:ext cx="7886700" cy="681653"/>
          </a:xfrm>
        </p:spPr>
        <p:txBody>
          <a:bodyPr>
            <a:normAutofit/>
          </a:bodyPr>
          <a:lstStyle/>
          <a:p>
            <a:pPr algn="ctr"/>
            <a:r>
              <a:rPr lang="sr-Cyrl-BA" sz="3600" b="1" dirty="0"/>
              <a:t>ПОЈМОВИ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900" y="1880157"/>
            <a:ext cx="7886700" cy="3846749"/>
          </a:xfrm>
        </p:spPr>
        <p:txBody>
          <a:bodyPr>
            <a:normAutofit fontScale="55000" lnSpcReduction="20000"/>
          </a:bodyPr>
          <a:lstStyle/>
          <a:p>
            <a:pPr lvl="0" algn="just"/>
            <a:r>
              <a:rPr lang="sr-Cyrl-RS" b="1" dirty="0"/>
              <a:t>БЕ</a:t>
            </a:r>
            <a:r>
              <a:rPr lang="sr-Cyrl-RS" dirty="0"/>
              <a:t> - </a:t>
            </a:r>
            <a:r>
              <a:rPr lang="sr-Cyrl-RS" dirty="0" err="1"/>
              <a:t>безбједносни</a:t>
            </a:r>
            <a:r>
              <a:rPr lang="sr-Cyrl-RS" dirty="0"/>
              <a:t> елемент је хардверски (картица) или софтверски елемент (фајл) који садржи електронски сертификат обвезника </a:t>
            </a:r>
            <a:r>
              <a:rPr lang="sr-Cyrl-RS" dirty="0" err="1"/>
              <a:t>фискализације</a:t>
            </a:r>
            <a:r>
              <a:rPr lang="sr-Cyrl-RS" dirty="0"/>
              <a:t> кога користи процесор фискалних рачуна за потписивање рачуна и Пореска управа како би се </a:t>
            </a:r>
            <a:r>
              <a:rPr lang="sr-Cyrl-RS" dirty="0" err="1"/>
              <a:t>спријечило</a:t>
            </a:r>
            <a:r>
              <a:rPr lang="sr-Cyrl-RS" dirty="0"/>
              <a:t> неовлашћено коришћење фискалних података који се преносе у Систем за управљање </a:t>
            </a:r>
            <a:r>
              <a:rPr lang="sr-Cyrl-RS" dirty="0" err="1"/>
              <a:t>фискализацијом</a:t>
            </a:r>
            <a:r>
              <a:rPr lang="sr-Cyrl-RS" dirty="0"/>
              <a:t> Пореске управе, као и за очување интегритета података;</a:t>
            </a:r>
            <a:endParaRPr lang="en-GB" dirty="0"/>
          </a:p>
          <a:p>
            <a:pPr lvl="0" algn="just"/>
            <a:r>
              <a:rPr lang="sr-Cyrl-RS" b="1" dirty="0"/>
              <a:t>Добављач</a:t>
            </a:r>
            <a:r>
              <a:rPr lang="sr-Cyrl-RS" dirty="0"/>
              <a:t> Добављач електронског система за издавање рачуна (ЕСИР) је привредно друштво или предузетник, који обвезнику фискализације испоручује хардверско или софтверско рјешење потребно за рад електронског фискалног уређаја одобреног од Пореске управе;</a:t>
            </a:r>
            <a:endParaRPr lang="en-GB" dirty="0"/>
          </a:p>
          <a:p>
            <a:pPr lvl="0" algn="just"/>
            <a:r>
              <a:rPr lang="sr-Cyrl-RS" b="1" dirty="0"/>
              <a:t>Пословни простор и пословне просторије</a:t>
            </a:r>
            <a:r>
              <a:rPr lang="sr-Cyrl-RS" dirty="0"/>
              <a:t> су затворени или отворени простор, сваки самонаплатни уређај – аутомат, али и свако покретно мјесто (возило, пловни објекат и сл.) које служи за обављање дјелатности (укључујући и дио или више дијелова једног пословног простора и/или пословних просторија), као и простор који обвезник фискализације, ради обављања дјелатности, користи само повремено или привремено; </a:t>
            </a:r>
            <a:endParaRPr lang="en-GB" dirty="0"/>
          </a:p>
          <a:p>
            <a:pPr lvl="0" algn="just"/>
            <a:r>
              <a:rPr lang="sr-Cyrl-RS" b="1" dirty="0"/>
              <a:t>Mјесто промета</a:t>
            </a:r>
            <a:r>
              <a:rPr lang="sr-Cyrl-RS" dirty="0"/>
              <a:t> је једна или више локација унутар пословног простора на којем порески обвезник врши наплату робе или услуге коју пружа </a:t>
            </a:r>
            <a:endParaRPr lang="en-GB" dirty="0"/>
          </a:p>
          <a:p>
            <a:pPr lvl="0" algn="just"/>
            <a:r>
              <a:rPr lang="sr-Cyrl-RS" b="1" dirty="0"/>
              <a:t>Плаћање</a:t>
            </a:r>
            <a:r>
              <a:rPr lang="sr-Cyrl-RS" dirty="0"/>
              <a:t> је готовинско и безготовинско измиривање обавеза за извршени промет робе или услуга, односно авансно измиривање обавеза за будући промет роба или услуга.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243393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220" y="86227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sr-Cyrl-BA" sz="2800" b="1" dirty="0"/>
              <a:t>ЗАКОН О ФИСКАЛИЗАЦИЈИ </a:t>
            </a:r>
            <a:br>
              <a:rPr lang="sr-Cyrl-BA" sz="2800" b="1" dirty="0"/>
            </a:br>
            <a:r>
              <a:rPr lang="sr-Cyrl-BA" sz="2800" b="1" dirty="0"/>
              <a:t>(„Службени гласник Републике Српске“, број 15/22)</a:t>
            </a:r>
            <a:endParaRPr lang="en-GB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82066"/>
            <a:ext cx="7886700" cy="4758431"/>
          </a:xfrm>
        </p:spPr>
        <p:txBody>
          <a:bodyPr>
            <a:normAutofit/>
          </a:bodyPr>
          <a:lstStyle/>
          <a:p>
            <a:endParaRPr lang="sr-Latn-BA" sz="1200" b="1" dirty="0"/>
          </a:p>
          <a:p>
            <a:r>
              <a:rPr lang="sr-Cyrl-BA" sz="1200" b="1" dirty="0"/>
              <a:t>Појам фискализације</a:t>
            </a:r>
          </a:p>
          <a:p>
            <a:r>
              <a:rPr lang="sr-Cyrl-BA" sz="1200" dirty="0"/>
              <a:t>Скуп мјера и поступака које спроводе обвезници фискализације и Пореска управа Републике Српске да би се омогућила ефикасна контрола оствареног промета робе, односно услуга посредством електронског фискалног уређаја</a:t>
            </a:r>
          </a:p>
          <a:p>
            <a:r>
              <a:rPr lang="sr-Cyrl-BA" sz="1200" b="1" dirty="0"/>
              <a:t>Обвезник фискализације</a:t>
            </a:r>
          </a:p>
          <a:p>
            <a:r>
              <a:rPr lang="sr-Cyrl-BA" sz="1200" dirty="0"/>
              <a:t>Лице регистровано за промет робе или услуга</a:t>
            </a:r>
          </a:p>
          <a:p>
            <a:r>
              <a:rPr lang="sr-Cyrl-BA" sz="1200" dirty="0"/>
              <a:t>Обвезник фискализације има обавезу да у моменту промета евидентира сваки појединачно остварени промет, и то независно од начина плаћања укључујући и примљене авансе преко електронског фискалног уређаја</a:t>
            </a:r>
          </a:p>
          <a:p>
            <a:r>
              <a:rPr lang="sr-Cyrl-BA" sz="1200" b="1" dirty="0"/>
              <a:t>Лица ослобођена обавезе фискализације: </a:t>
            </a:r>
          </a:p>
          <a:p>
            <a:r>
              <a:rPr lang="sr-Cyrl-BA" sz="1200" dirty="0"/>
              <a:t>1</a:t>
            </a:r>
            <a:r>
              <a:rPr lang="sr-Latn-RS" sz="1200" dirty="0"/>
              <a:t>) </a:t>
            </a:r>
            <a:r>
              <a:rPr lang="en-US" sz="1200" dirty="0" err="1"/>
              <a:t>Вазду</a:t>
            </a:r>
            <a:r>
              <a:rPr lang="sr-Cyrl-RS" sz="1200" dirty="0"/>
              <a:t>хопловни</a:t>
            </a:r>
            <a:r>
              <a:rPr lang="en-US" sz="1200" dirty="0"/>
              <a:t> превоз путника</a:t>
            </a:r>
            <a:r>
              <a:rPr lang="sr-Cyrl-RS" sz="1200" dirty="0"/>
              <a:t> у дијелу који се односи на међународни саобраћај;</a:t>
            </a:r>
            <a:endParaRPr lang="en-GB" sz="1200" dirty="0"/>
          </a:p>
          <a:p>
            <a:r>
              <a:rPr lang="sr-Cyrl-BA" sz="1200" dirty="0"/>
              <a:t>2) </a:t>
            </a:r>
            <a:r>
              <a:rPr lang="sr-Cyrl-RS" sz="1200" dirty="0"/>
              <a:t>пружање банкарских услуга и услуга осигурања осим дјелатности мјењачница;</a:t>
            </a:r>
            <a:endParaRPr lang="en-GB" sz="1200" dirty="0"/>
          </a:p>
          <a:p>
            <a:r>
              <a:rPr lang="sr-Cyrl-BA" sz="1200" dirty="0"/>
              <a:t>3) </a:t>
            </a:r>
            <a:r>
              <a:rPr lang="en-US" sz="1200" dirty="0"/>
              <a:t>дјелатности </a:t>
            </a:r>
            <a:r>
              <a:rPr lang="sr-Cyrl-RS" sz="1200" dirty="0"/>
              <a:t>адвоката који су чланови Адвокатске коморе</a:t>
            </a:r>
            <a:r>
              <a:rPr lang="en-US" sz="1200" dirty="0"/>
              <a:t>;</a:t>
            </a:r>
            <a:endParaRPr lang="en-GB" sz="1200" dirty="0"/>
          </a:p>
          <a:p>
            <a:r>
              <a:rPr lang="sr-Cyrl-BA" sz="1200" dirty="0"/>
              <a:t>5) </a:t>
            </a:r>
            <a:r>
              <a:rPr lang="en-US" sz="1200" dirty="0" err="1"/>
              <a:t>Дјелатност</a:t>
            </a:r>
            <a:r>
              <a:rPr lang="sr-Cyrl-RS" sz="1200" dirty="0"/>
              <a:t>и коцкања и клађења;</a:t>
            </a:r>
            <a:endParaRPr lang="en-GB" sz="1200" dirty="0"/>
          </a:p>
          <a:p>
            <a:r>
              <a:rPr lang="en-US" sz="1200" dirty="0"/>
              <a:t>6</a:t>
            </a:r>
            <a:r>
              <a:rPr lang="sr-Cyrl-BA" sz="1200" dirty="0"/>
              <a:t>) </a:t>
            </a:r>
            <a:r>
              <a:rPr lang="en-US" sz="1200" dirty="0"/>
              <a:t>Д</a:t>
            </a:r>
            <a:r>
              <a:rPr lang="sr-Cyrl-BA" sz="1200" dirty="0"/>
              <a:t>ј</a:t>
            </a:r>
            <a:r>
              <a:rPr lang="en-US" sz="1200" dirty="0"/>
              <a:t>елатност</a:t>
            </a:r>
            <a:r>
              <a:rPr lang="sr-Cyrl-RS" sz="1200" dirty="0"/>
              <a:t>и</a:t>
            </a:r>
            <a:r>
              <a:rPr lang="en-US" sz="1200" dirty="0"/>
              <a:t> в</a:t>
            </a:r>
            <a:r>
              <a:rPr lang="sr-Cyrl-BA" sz="1200" dirty="0"/>
              <a:t>ј</a:t>
            </a:r>
            <a:r>
              <a:rPr lang="en-US" sz="1200" dirty="0"/>
              <a:t>ерских организација</a:t>
            </a:r>
            <a:r>
              <a:rPr lang="sr-Cyrl-BA" sz="1200" dirty="0"/>
              <a:t>.</a:t>
            </a:r>
          </a:p>
          <a:p>
            <a:r>
              <a:rPr lang="sr-Cyrl-BA" sz="1200" dirty="0"/>
              <a:t>7) продаја  пољопривредних производа произведених на сопственим породичним пољопривредним газдинствима директно крајњем потрошачу у производним објектима сеоских и породичних пољопривредних газдинстава, те продаја сопствених пољопривредних производа на тезгама на тржницама, тезгама изван тржница те отвореном простору.</a:t>
            </a:r>
            <a:endParaRPr lang="en-GB" sz="1200" dirty="0"/>
          </a:p>
          <a:p>
            <a:endParaRPr lang="sr-Cyrl-BA" sz="900" dirty="0"/>
          </a:p>
        </p:txBody>
      </p:sp>
    </p:spTree>
    <p:extLst>
      <p:ext uri="{BB962C8B-B14F-4D97-AF65-F5344CB8AC3E}">
        <p14:creationId xmlns:p14="http://schemas.microsoft.com/office/powerpoint/2010/main" val="4232156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33" y="1181039"/>
            <a:ext cx="7886700" cy="473601"/>
          </a:xfrm>
        </p:spPr>
        <p:txBody>
          <a:bodyPr>
            <a:noAutofit/>
          </a:bodyPr>
          <a:lstStyle/>
          <a:p>
            <a:pPr algn="ctr"/>
            <a:r>
              <a:rPr lang="sr-Cyrl-BA" sz="2800" b="1" dirty="0"/>
              <a:t>Обавеза евидентирања </a:t>
            </a:r>
            <a:br>
              <a:rPr lang="sr-Latn-BA" sz="2800" b="1" dirty="0"/>
            </a:br>
            <a:r>
              <a:rPr lang="sr-Cyrl-BA" sz="2800" b="1" dirty="0"/>
              <a:t>промета и издавања рачуна</a:t>
            </a:r>
            <a:endParaRPr lang="en-GB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989905"/>
            <a:ext cx="5882597" cy="3883632"/>
          </a:xfrm>
        </p:spPr>
        <p:txBody>
          <a:bodyPr>
            <a:normAutofit lnSpcReduction="10000"/>
          </a:bodyPr>
          <a:lstStyle/>
          <a:p>
            <a:r>
              <a:rPr lang="sr-Cyrl-BA" sz="1600" dirty="0"/>
              <a:t>Обвезник фискализације дужан је у моменту промета да евидентира сваки појединачно остварени промет независно од врсте плаћања путем електронског фискалног уређаја.</a:t>
            </a:r>
          </a:p>
          <a:p>
            <a:r>
              <a:rPr lang="sr-Cyrl-BA" sz="1600" dirty="0"/>
              <a:t>Обвезник фискализације дужан је да у моменту промета изда купцу или примаоцу рачуна фискални рачун</a:t>
            </a:r>
          </a:p>
          <a:p>
            <a:r>
              <a:rPr lang="sr-Cyrl-BA" sz="1600" dirty="0"/>
              <a:t>Фискални рачун се доставља купцу у штампаном, а изузетно у дигиталном или електронском облику. </a:t>
            </a:r>
          </a:p>
          <a:p>
            <a:r>
              <a:rPr lang="sr-Cyrl-BA" sz="1600" dirty="0"/>
              <a:t>У дигиталном или електронском облику издаје се рачун уколико: </a:t>
            </a:r>
          </a:p>
          <a:p>
            <a:r>
              <a:rPr lang="sr-Cyrl-BA" sz="1600" dirty="0"/>
              <a:t>- не постоји веза између штампача и ЕСИР</a:t>
            </a:r>
          </a:p>
          <a:p>
            <a:r>
              <a:rPr lang="sr-Cyrl-BA" sz="1600" dirty="0"/>
              <a:t>- уколико не постоји физички контакт продавца и купца или примаоца рачуна</a:t>
            </a:r>
          </a:p>
          <a:p>
            <a:r>
              <a:rPr lang="sr-Cyrl-BA" sz="1600" dirty="0"/>
              <a:t>Обвезник може поред штампаног рачуна омогућити увијек дигитално и електронско издавање (достављање) рачуна. </a:t>
            </a:r>
          </a:p>
          <a:p>
            <a:endParaRPr lang="sr-Cyrl-BA" sz="825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3746D6-BF02-4978-A74E-65C1F52205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1247" y="1347338"/>
            <a:ext cx="2561316" cy="477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5489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33" y="1181039"/>
            <a:ext cx="7886700" cy="473601"/>
          </a:xfrm>
        </p:spPr>
        <p:txBody>
          <a:bodyPr>
            <a:noAutofit/>
          </a:bodyPr>
          <a:lstStyle/>
          <a:p>
            <a:pPr algn="ctr"/>
            <a:r>
              <a:rPr lang="sr-Cyrl-BA" sz="2800" b="1" dirty="0"/>
              <a:t>Обавеза евидентирања </a:t>
            </a:r>
            <a:br>
              <a:rPr lang="sr-Latn-BA" sz="2800" b="1" dirty="0"/>
            </a:br>
            <a:r>
              <a:rPr lang="sr-Cyrl-BA" sz="2800" b="1" dirty="0"/>
              <a:t>промета и издавања рачуна</a:t>
            </a:r>
            <a:endParaRPr lang="en-GB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1" y="1758806"/>
            <a:ext cx="5882597" cy="4597605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sr-Cyrl-BA" sz="1400" dirty="0"/>
          </a:p>
          <a:p>
            <a:r>
              <a:rPr lang="sr-Cyrl-BA" sz="1400" b="1" dirty="0"/>
              <a:t>Врсте фискалних рачуна:</a:t>
            </a:r>
          </a:p>
          <a:p>
            <a:r>
              <a:rPr lang="sr-Cyrl-BA" sz="1400" dirty="0"/>
              <a:t>Рачун продаје </a:t>
            </a:r>
          </a:p>
          <a:p>
            <a:r>
              <a:rPr lang="sr-Cyrl-BA" sz="1400" dirty="0"/>
              <a:t>Авансни рачун</a:t>
            </a:r>
          </a:p>
          <a:p>
            <a:endParaRPr lang="sr-Cyrl-BA" sz="1400" dirty="0"/>
          </a:p>
          <a:p>
            <a:r>
              <a:rPr lang="sr-Cyrl-BA" sz="1400" b="1" dirty="0"/>
              <a:t>Тип трансакције:</a:t>
            </a:r>
          </a:p>
          <a:p>
            <a:r>
              <a:rPr lang="sr-Cyrl-BA" sz="1400" dirty="0"/>
              <a:t>Продаја</a:t>
            </a:r>
          </a:p>
          <a:p>
            <a:r>
              <a:rPr lang="sr-Cyrl-BA" sz="1400" dirty="0"/>
              <a:t>Рефундација</a:t>
            </a:r>
          </a:p>
          <a:p>
            <a:r>
              <a:rPr lang="sr-Cyrl-BA" sz="1400" dirty="0"/>
              <a:t>Поништавање рачуна – идентификовани рачун који се поништава </a:t>
            </a:r>
          </a:p>
          <a:p>
            <a:endParaRPr lang="sr-Cyrl-BA" sz="1400" dirty="0"/>
          </a:p>
          <a:p>
            <a:r>
              <a:rPr lang="sr-Cyrl-BA" sz="1400" b="1" dirty="0"/>
              <a:t>Врсте нефискалних докумената:</a:t>
            </a:r>
          </a:p>
          <a:p>
            <a:r>
              <a:rPr lang="sr-Cyrl-BA" sz="1400" dirty="0"/>
              <a:t>Копија рачуна</a:t>
            </a:r>
          </a:p>
          <a:p>
            <a:r>
              <a:rPr lang="sr-Cyrl-BA" sz="1400" dirty="0"/>
              <a:t>Рачун обуке</a:t>
            </a:r>
          </a:p>
          <a:p>
            <a:r>
              <a:rPr lang="sr-Cyrl-BA" sz="1400" dirty="0"/>
              <a:t>предрачун</a:t>
            </a:r>
            <a:endParaRPr lang="en-GB" sz="1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3746D6-BF02-4978-A74E-65C1F52205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1247" y="1098763"/>
            <a:ext cx="2561316" cy="477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22604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31095"/>
            <a:ext cx="7886700" cy="542952"/>
          </a:xfrm>
        </p:spPr>
        <p:txBody>
          <a:bodyPr>
            <a:noAutofit/>
          </a:bodyPr>
          <a:lstStyle/>
          <a:p>
            <a:r>
              <a:rPr lang="sr-Cyrl-BA" sz="2800" b="1" dirty="0"/>
              <a:t>Добављач електронског система за издавање рачуна и Оператер фискалног система</a:t>
            </a:r>
            <a:endParaRPr lang="en-GB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814872"/>
          </a:xfrm>
        </p:spPr>
        <p:txBody>
          <a:bodyPr>
            <a:normAutofit/>
          </a:bodyPr>
          <a:lstStyle/>
          <a:p>
            <a:r>
              <a:rPr lang="sr-Cyrl-BA" sz="1200" dirty="0"/>
              <a:t>Добављач електронског система за издавање рачуна (ЕСИР) је привредно друштво или предузетник који обвезнику фискализације испоручује хардверско или софтверско рјешење потребно за рад електронског фискалног уређаја</a:t>
            </a:r>
          </a:p>
          <a:p>
            <a:r>
              <a:rPr lang="sr-Cyrl-BA" sz="1200" b="1" dirty="0"/>
              <a:t>Пореска управа одобрава и добављача и ЕСИР</a:t>
            </a:r>
          </a:p>
          <a:p>
            <a:pPr marL="0" indent="0">
              <a:buNone/>
            </a:pPr>
            <a:r>
              <a:rPr lang="sr-Cyrl-BA" sz="1200" dirty="0"/>
              <a:t>Оператер фискалног система је једно или више привредних друштава одобрених од Пореске управе који је дужан да пореском обвезнику омогући усклађивање са Законом о фискализацији кроз процес имплементације, одржавања и подршке електронских фискалних уређаја (ЕФУ)</a:t>
            </a:r>
            <a:endParaRPr lang="sr-Latn-BA" sz="1200" dirty="0"/>
          </a:p>
          <a:p>
            <a:pPr marL="0" indent="0">
              <a:buNone/>
            </a:pPr>
            <a:r>
              <a:rPr lang="sr-Cyrl-BA" sz="1200" b="1" dirty="0"/>
              <a:t>Оператер обавља сљедеће послове:</a:t>
            </a:r>
          </a:p>
          <a:p>
            <a:r>
              <a:rPr lang="sr-Cyrl-BA" sz="1200" dirty="0"/>
              <a:t>испоруку, инсталацију и пуштање у рад електронски фискални уређај</a:t>
            </a:r>
            <a:r>
              <a:rPr lang="sr-Latn-BA" sz="1200" dirty="0"/>
              <a:t>,</a:t>
            </a:r>
            <a:endParaRPr lang="en-GB" sz="1200" dirty="0"/>
          </a:p>
          <a:p>
            <a:r>
              <a:rPr lang="sr-Cyrl-BA" sz="1200" dirty="0"/>
              <a:t>2) упаривање безбједоносног елемента са процесором фискалног рачуна,</a:t>
            </a:r>
            <a:endParaRPr lang="en-GB" sz="1200" dirty="0"/>
          </a:p>
          <a:p>
            <a:r>
              <a:rPr lang="sr-Cyrl-BA" sz="1200" dirty="0"/>
              <a:t>3) сервис и одржавање ЕФУ,</a:t>
            </a:r>
            <a:endParaRPr lang="en-GB" sz="1200" dirty="0"/>
          </a:p>
          <a:p>
            <a:r>
              <a:rPr lang="sr-Cyrl-BA" sz="1200" dirty="0"/>
              <a:t>4) успоставља и управља корисничким сервис центром за подршку пореским обвезницима,</a:t>
            </a:r>
            <a:endParaRPr lang="en-GB" sz="1200" dirty="0"/>
          </a:p>
          <a:p>
            <a:r>
              <a:rPr lang="sr-Cyrl-BA" sz="1200" dirty="0"/>
              <a:t>5) вођење евиденције свих активних ЕФУ,</a:t>
            </a:r>
            <a:endParaRPr lang="en-GB" sz="1200" dirty="0"/>
          </a:p>
          <a:p>
            <a:r>
              <a:rPr lang="sr-Cyrl-BA" sz="1200" dirty="0"/>
              <a:t>6) надгледање и управљање геолокацијских параметара ЕФУ,</a:t>
            </a:r>
            <a:endParaRPr lang="en-GB" sz="1200" dirty="0"/>
          </a:p>
          <a:p>
            <a:r>
              <a:rPr lang="sr-Cyrl-BA" sz="1200" dirty="0"/>
              <a:t>7) надгледање и управљање правима приступа ЕФУ,</a:t>
            </a:r>
            <a:endParaRPr lang="en-GB" sz="1200" dirty="0"/>
          </a:p>
          <a:p>
            <a:r>
              <a:rPr lang="sr-Cyrl-BA" sz="1200" dirty="0"/>
              <a:t>8) </a:t>
            </a:r>
            <a:r>
              <a:rPr lang="en-US" sz="1200" dirty="0"/>
              <a:t>o</a:t>
            </a:r>
            <a:r>
              <a:rPr lang="sr-Cyrl-BA" sz="1200" dirty="0"/>
              <a:t>буку пореских обвезника за коришћење ЕФУ,</a:t>
            </a:r>
            <a:endParaRPr lang="en-GB" sz="1200" dirty="0"/>
          </a:p>
          <a:p>
            <a:r>
              <a:rPr lang="sr-Cyrl-BA" sz="1200" dirty="0"/>
              <a:t>9) омогућава приступ мрежи ЕФУ у сврху кориштења осталих дигиталних сервиса за грађане.</a:t>
            </a:r>
            <a:endParaRPr lang="en-GB" sz="1200" dirty="0"/>
          </a:p>
          <a:p>
            <a:r>
              <a:rPr lang="sr-Cyrl-BA" sz="1200" dirty="0"/>
              <a:t>10) Пореској управи доставља годишње извјештаје о свом раду.</a:t>
            </a:r>
            <a:endParaRPr lang="en-GB" sz="1200" dirty="0"/>
          </a:p>
          <a:p>
            <a:pPr marL="0" indent="0">
              <a:buNone/>
            </a:pPr>
            <a:endParaRPr lang="sr-Cyrl-BA" sz="825" dirty="0"/>
          </a:p>
        </p:txBody>
      </p:sp>
    </p:spTree>
    <p:extLst>
      <p:ext uri="{BB962C8B-B14F-4D97-AF65-F5344CB8AC3E}">
        <p14:creationId xmlns:p14="http://schemas.microsoft.com/office/powerpoint/2010/main" val="1808171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BBA7C-8D11-4CBD-8554-634A515AC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345" y="802026"/>
            <a:ext cx="7886700" cy="1325563"/>
          </a:xfrm>
        </p:spPr>
        <p:txBody>
          <a:bodyPr>
            <a:normAutofit/>
          </a:bodyPr>
          <a:lstStyle/>
          <a:p>
            <a:r>
              <a:rPr lang="az-Cyrl-AZ" sz="3800" b="1" dirty="0"/>
              <a:t>«Старо» и «Ново» рјешење</a:t>
            </a:r>
            <a:endParaRPr lang="en-US" sz="3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ACAEBA-9768-465A-8A0B-B1836B9E8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1" y="2226468"/>
            <a:ext cx="4514850" cy="368590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350" b="1" dirty="0"/>
              <a:t>Постојећи (стари) систем у Републици Српској – офлајн систем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350" dirty="0"/>
              <a:t>Ради у офлајн режиму са доставом основних података једном дневно, када је потребна конекција-веза са системом ПУ. На овај начин није могуће вршити квалитетан надзор.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35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35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350" b="1" dirty="0"/>
              <a:t>Ново рјешење – комбиновани систем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350" dirty="0"/>
              <a:t>Комбиновани систем је релативно нов на свјетском тржишту, који комбинује онлајн и офлајн модел како би са великом сигурношћу и поузданошћу вршио праћење роба, услуга и новца. Овај систем ће користећи најновије технологије, а Пореској Управи осигурати дуготрајну употребљивост система.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350" dirty="0"/>
              <a:t>Предности које систем омогућава јесу да </a:t>
            </a:r>
            <a:r>
              <a:rPr lang="ru-RU" sz="1350" b="1" i="1" dirty="0"/>
              <a:t>не постоји ситуација у којој порески обвезник није у могућности издати рачун. </a:t>
            </a:r>
          </a:p>
        </p:txBody>
      </p:sp>
      <p:pic>
        <p:nvPicPr>
          <p:cNvPr id="5" name="Picture 4" descr="A picture containing text, device&#10;&#10;Description automatically generated">
            <a:extLst>
              <a:ext uri="{FF2B5EF4-FFF2-40B4-BE49-F238E27FC236}">
                <a16:creationId xmlns:a16="http://schemas.microsoft.com/office/drawing/2014/main" id="{63D47680-34CB-4731-BEAE-A30BB2A9EB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655" y="2127589"/>
            <a:ext cx="3429000" cy="1113692"/>
          </a:xfrm>
          <a:prstGeom prst="rect">
            <a:avLst/>
          </a:prstGeom>
        </p:spPr>
      </p:pic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1E307868-E6C5-4A6E-8B25-3E46932F03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61"/>
          <a:stretch/>
        </p:blipFill>
        <p:spPr>
          <a:xfrm>
            <a:off x="5297805" y="3731232"/>
            <a:ext cx="3429000" cy="2173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873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 descr="Graphical user interface&#10;&#10;Description automatically generated">
            <a:extLst>
              <a:ext uri="{FF2B5EF4-FFF2-40B4-BE49-F238E27FC236}">
                <a16:creationId xmlns:a16="http://schemas.microsoft.com/office/drawing/2014/main" id="{4A96418E-FB35-4284-B273-E98141A29A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0661" y="4279059"/>
            <a:ext cx="1381576" cy="1381576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FEA7A06-537B-458E-AB50-689C3D5A9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CAAF-3A24-44A4-B14B-F3AEA8EDE2F6}" type="slidenum">
              <a:rPr lang="en-US" smtClean="0"/>
              <a:t>9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2DC21D-20ED-4833-9634-921D4303D508}"/>
              </a:ext>
            </a:extLst>
          </p:cNvPr>
          <p:cNvSpPr txBox="1"/>
          <p:nvPr/>
        </p:nvSpPr>
        <p:spPr>
          <a:xfrm>
            <a:off x="202065" y="1698415"/>
            <a:ext cx="6065641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350" dirty="0">
                <a:ea typeface="Calibri" panose="020F0502020204030204" pitchFamily="34" charset="0"/>
                <a:cs typeface="Times New Roman" panose="02020603050405020304" pitchFamily="18" charset="0"/>
              </a:rPr>
              <a:t>          </a:t>
            </a:r>
            <a:r>
              <a:rPr lang="ru-RU" sz="1500" b="1" dirty="0">
                <a:ea typeface="Calibri" panose="020F0502020204030204" pitchFamily="34" charset="0"/>
                <a:cs typeface="Times New Roman" panose="02020603050405020304" pitchFamily="18" charset="0"/>
              </a:rPr>
              <a:t>Хардверска заштита података – «Стари» модел фискализације</a:t>
            </a:r>
            <a:endParaRPr lang="en-US" sz="15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B90B7C-C10D-4258-AE37-B2EEFEE95690}"/>
              </a:ext>
            </a:extLst>
          </p:cNvPr>
          <p:cNvSpPr txBox="1"/>
          <p:nvPr/>
        </p:nvSpPr>
        <p:spPr>
          <a:xfrm>
            <a:off x="301365" y="3836180"/>
            <a:ext cx="58566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   </a:t>
            </a:r>
            <a:r>
              <a:rPr lang="en-CA" sz="13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3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Комбинована заштита података – Нови модел фискализације</a:t>
            </a:r>
            <a:endParaRPr lang="en-US" sz="14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24740D-730F-4421-B1FD-AE4B09A81EC2}"/>
              </a:ext>
            </a:extLst>
          </p:cNvPr>
          <p:cNvSpPr txBox="1"/>
          <p:nvPr/>
        </p:nvSpPr>
        <p:spPr>
          <a:xfrm>
            <a:off x="762631" y="4218587"/>
            <a:ext cx="5976440" cy="1797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7175" indent="-257175" algn="just">
              <a:spcAft>
                <a:spcPts val="450"/>
              </a:spcAft>
              <a:buFont typeface="Symbol" panose="05050102010706020507" pitchFamily="18" charset="2"/>
              <a:buChar char=""/>
            </a:pPr>
            <a:r>
              <a:rPr lang="ru-RU" sz="1500" dirty="0">
                <a:ea typeface="Calibri" panose="020F0502020204030204" pitchFamily="34" charset="0"/>
              </a:rPr>
              <a:t>БЕ на основу јавно/приватних кључева осигурава сваку трансакцију.</a:t>
            </a:r>
          </a:p>
          <a:p>
            <a:pPr marL="257175" indent="-257175" algn="just">
              <a:spcAft>
                <a:spcPts val="450"/>
              </a:spcAft>
              <a:buFont typeface="Symbol" panose="05050102010706020507" pitchFamily="18" charset="2"/>
              <a:buChar char=""/>
            </a:pPr>
            <a:r>
              <a:rPr lang="ru-RU" sz="1500" dirty="0">
                <a:ea typeface="Calibri" panose="020F0502020204030204" pitchFamily="34" charset="0"/>
              </a:rPr>
              <a:t>Сви фискални рачуни морају бити дигитално потписани.</a:t>
            </a:r>
          </a:p>
          <a:p>
            <a:pPr marL="257175" indent="-257175" algn="just">
              <a:spcAft>
                <a:spcPts val="450"/>
              </a:spcAft>
              <a:buFont typeface="Symbol" panose="05050102010706020507" pitchFamily="18" charset="2"/>
              <a:buChar char=""/>
            </a:pPr>
            <a:r>
              <a:rPr lang="ru-RU" sz="1500" dirty="0">
                <a:ea typeface="Calibri" panose="020F0502020204030204" pitchFamily="34" charset="0"/>
              </a:rPr>
              <a:t>Подаци у свим фазама процеса треба да буду криптовани.</a:t>
            </a:r>
          </a:p>
          <a:p>
            <a:pPr marL="257175" indent="-257175" algn="just">
              <a:spcAft>
                <a:spcPts val="450"/>
              </a:spcAft>
              <a:buFont typeface="Symbol" panose="05050102010706020507" pitchFamily="18" charset="2"/>
              <a:buChar char=""/>
            </a:pPr>
            <a:r>
              <a:rPr lang="ru-RU" sz="1500" dirty="0">
                <a:ea typeface="Calibri" panose="020F0502020204030204" pitchFamily="34" charset="0"/>
              </a:rPr>
              <a:t>Недозвољен је неауторизован приступ подацима.</a:t>
            </a:r>
          </a:p>
          <a:p>
            <a:pPr marL="257175" indent="-257175" algn="just">
              <a:spcAft>
                <a:spcPts val="450"/>
              </a:spcAft>
              <a:buFont typeface="Symbol" panose="05050102010706020507" pitchFamily="18" charset="2"/>
              <a:buChar char=""/>
            </a:pPr>
            <a:r>
              <a:rPr lang="ru-RU" sz="1500" dirty="0">
                <a:ea typeface="Calibri" panose="020F0502020204030204" pitchFamily="34" charset="0"/>
              </a:rPr>
              <a:t>Ако је БЕ закључан – стопира се издавање фискалних рачуна. </a:t>
            </a:r>
          </a:p>
          <a:p>
            <a:pPr marL="257175" indent="-257175" algn="just">
              <a:spcAft>
                <a:spcPts val="450"/>
              </a:spcAft>
              <a:buFont typeface="Symbol" panose="05050102010706020507" pitchFamily="18" charset="2"/>
              <a:buChar char=""/>
            </a:pPr>
            <a:r>
              <a:rPr lang="ru-RU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Такође постоји и хардверска заштита ЕФУ </a:t>
            </a:r>
            <a:endParaRPr lang="en-US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AD8B1AC-6671-44D1-9832-7E3E3E79C2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4232" y="3738656"/>
            <a:ext cx="1153460" cy="82760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C60C017-E0A0-4DB1-A4F8-7AF06B3D6A1A}"/>
              </a:ext>
            </a:extLst>
          </p:cNvPr>
          <p:cNvSpPr txBox="1"/>
          <p:nvPr/>
        </p:nvSpPr>
        <p:spPr>
          <a:xfrm>
            <a:off x="822550" y="1975414"/>
            <a:ext cx="5856602" cy="1733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7175" indent="-257175" algn="just">
              <a:spcAft>
                <a:spcPts val="450"/>
              </a:spcAft>
              <a:buFont typeface="Symbol" panose="05050102010706020507" pitchFamily="18" charset="2"/>
              <a:buChar char=""/>
            </a:pPr>
            <a:r>
              <a:rPr lang="ru-RU" sz="1500" dirty="0">
                <a:ea typeface="Calibri" panose="020F0502020204030204" pitchFamily="34" charset="0"/>
              </a:rPr>
              <a:t>Фискална каса и фискални штампач су физички заштићени</a:t>
            </a:r>
          </a:p>
          <a:p>
            <a:pPr marL="257175" indent="-257175" algn="just">
              <a:spcAft>
                <a:spcPts val="450"/>
              </a:spcAft>
              <a:buFont typeface="Symbol" panose="05050102010706020507" pitchFamily="18" charset="2"/>
              <a:buChar char=""/>
            </a:pPr>
            <a:r>
              <a:rPr lang="ru-RU" sz="1500" dirty="0">
                <a:ea typeface="Calibri" panose="020F0502020204030204" pitchFamily="34" charset="0"/>
              </a:rPr>
              <a:t>У фискалну меморију се на крају дана уписују дневни извештаји</a:t>
            </a:r>
          </a:p>
          <a:p>
            <a:pPr marL="257175" indent="-257175" algn="just">
              <a:spcAft>
                <a:spcPts val="450"/>
              </a:spcAft>
              <a:buFont typeface="Symbol" panose="05050102010706020507" pitchFamily="18" charset="2"/>
              <a:buChar char=""/>
            </a:pPr>
            <a:r>
              <a:rPr lang="ru-RU" sz="1500" dirty="0">
                <a:ea typeface="Calibri" panose="020F0502020204030204" pitchFamily="34" charset="0"/>
              </a:rPr>
              <a:t>Копије рачуна су на папирној траци. </a:t>
            </a:r>
          </a:p>
          <a:p>
            <a:pPr marL="257175" indent="-257175" algn="just">
              <a:spcAft>
                <a:spcPts val="450"/>
              </a:spcAft>
              <a:buFont typeface="Symbol" panose="05050102010706020507" pitchFamily="18" charset="2"/>
              <a:buChar char=""/>
            </a:pPr>
            <a:r>
              <a:rPr lang="ru-RU" sz="1500" dirty="0">
                <a:ea typeface="Calibri" panose="020F0502020204030204" pitchFamily="34" charset="0"/>
              </a:rPr>
              <a:t>Само овлашћени сервисер може да отвори и затвори касу или штампач.</a:t>
            </a:r>
          </a:p>
          <a:p>
            <a:pPr marL="257175" indent="-257175" algn="just">
              <a:spcAft>
                <a:spcPts val="450"/>
              </a:spcAft>
              <a:buFont typeface="Symbol" panose="05050102010706020507" pitchFamily="18" charset="2"/>
              <a:buChar char=""/>
            </a:pPr>
            <a:r>
              <a:rPr lang="ru-RU" sz="1500" dirty="0">
                <a:ea typeface="Calibri" panose="020F0502020204030204" pitchFamily="34" charset="0"/>
              </a:rPr>
              <a:t>Порески инспектор мора да буде присутан током фискализације</a:t>
            </a:r>
            <a:endParaRPr lang="en-US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3433434-ACE7-4404-8074-196105C7A6CE}"/>
              </a:ext>
            </a:extLst>
          </p:cNvPr>
          <p:cNvSpPr txBox="1"/>
          <p:nvPr/>
        </p:nvSpPr>
        <p:spPr>
          <a:xfrm>
            <a:off x="2481501" y="971294"/>
            <a:ext cx="380202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z-Cyrl-AZ" sz="3300" b="1" dirty="0">
                <a:latin typeface="+mj-lt"/>
              </a:rPr>
              <a:t>Заштита података</a:t>
            </a:r>
          </a:p>
        </p:txBody>
      </p:sp>
      <p:pic>
        <p:nvPicPr>
          <p:cNvPr id="9" name="Picture 8" descr="A picture containing text, electronics, printer&#10;&#10;Description automatically generated">
            <a:extLst>
              <a:ext uri="{FF2B5EF4-FFF2-40B4-BE49-F238E27FC236}">
                <a16:creationId xmlns:a16="http://schemas.microsoft.com/office/drawing/2014/main" id="{EA95CACF-56BA-440A-8A81-21F836982D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084" y="2497471"/>
            <a:ext cx="886472" cy="1151963"/>
          </a:xfrm>
          <a:prstGeom prst="rect">
            <a:avLst/>
          </a:prstGeom>
        </p:spPr>
      </p:pic>
      <p:pic>
        <p:nvPicPr>
          <p:cNvPr id="5" name="Picture 4" descr="A picture containing text, white, remote, electronics&#10;&#10;Description automatically generated">
            <a:extLst>
              <a:ext uri="{FF2B5EF4-FFF2-40B4-BE49-F238E27FC236}">
                <a16:creationId xmlns:a16="http://schemas.microsoft.com/office/drawing/2014/main" id="{C89238D3-B346-4447-A33A-14E611EED9A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976" y="1801186"/>
            <a:ext cx="1568757" cy="1568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0869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2468</Words>
  <Application>Microsoft Office PowerPoint</Application>
  <PresentationFormat>On-screen Show (4:3)</PresentationFormat>
  <Paragraphs>195</Paragraphs>
  <Slides>23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Symbol</vt:lpstr>
      <vt:lpstr>Times New Roman</vt:lpstr>
      <vt:lpstr>Office Theme</vt:lpstr>
      <vt:lpstr>     Фискализација  у Републици Српској</vt:lpstr>
      <vt:lpstr>ПОЈМОВИ</vt:lpstr>
      <vt:lpstr>ПОЈМОВИ</vt:lpstr>
      <vt:lpstr>ЗАКОН О ФИСКАЛИЗАЦИЈИ  („Службени гласник Републике Српске“, број 15/22)</vt:lpstr>
      <vt:lpstr>Обавеза евидентирања  промета и издавања рачуна</vt:lpstr>
      <vt:lpstr>Обавеза евидентирања  промета и издавања рачуна</vt:lpstr>
      <vt:lpstr>Добављач електронског система за издавање рачуна и Оператер фискалног система</vt:lpstr>
      <vt:lpstr>«Старо» и «Ново» рјешење</vt:lpstr>
      <vt:lpstr>PowerPoint Presentation</vt:lpstr>
      <vt:lpstr>Електронски Фискални  Уређај – ЕФУ </vt:lpstr>
      <vt:lpstr>Процесор фискалних рачуна</vt:lpstr>
      <vt:lpstr> Полу-онлајн</vt:lpstr>
      <vt:lpstr>Онлајн</vt:lpstr>
      <vt:lpstr>Фискални рачун </vt:lpstr>
      <vt:lpstr>QR Код  </vt:lpstr>
      <vt:lpstr>Провјера рачуна - скенирање QR кода (члан 12.)</vt:lpstr>
      <vt:lpstr>Провјера рачуна - скенирање QR кода </vt:lpstr>
      <vt:lpstr>Систем за управљање фискализацијом - СУФ</vt:lpstr>
      <vt:lpstr>Санкције</vt:lpstr>
      <vt:lpstr>Санкције</vt:lpstr>
      <vt:lpstr>Рокови и усклађивање</vt:lpstr>
      <vt:lpstr>Рокови и усклађивање</vt:lpstr>
      <vt:lpstr>ХВАЛА ЗА ПАЖЊУ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 Velickovic</dc:creator>
  <cp:lastModifiedBy>Miroslav brkic_1</cp:lastModifiedBy>
  <cp:revision>4</cp:revision>
  <dcterms:created xsi:type="dcterms:W3CDTF">2019-04-24T11:33:41Z</dcterms:created>
  <dcterms:modified xsi:type="dcterms:W3CDTF">2024-05-15T15:29:55Z</dcterms:modified>
</cp:coreProperties>
</file>